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76" r:id="rId2"/>
    <p:sldMasterId id="2147483663" r:id="rId3"/>
  </p:sldMasterIdLst>
  <p:notesMasterIdLst>
    <p:notesMasterId r:id="rId48"/>
  </p:notesMasterIdLst>
  <p:handoutMasterIdLst>
    <p:handoutMasterId r:id="rId49"/>
  </p:handoutMasterIdLst>
  <p:sldIdLst>
    <p:sldId id="605" r:id="rId4"/>
    <p:sldId id="429" r:id="rId5"/>
    <p:sldId id="593" r:id="rId6"/>
    <p:sldId id="437" r:id="rId7"/>
    <p:sldId id="438" r:id="rId8"/>
    <p:sldId id="465" r:id="rId9"/>
    <p:sldId id="520" r:id="rId10"/>
    <p:sldId id="600" r:id="rId11"/>
    <p:sldId id="588" r:id="rId12"/>
    <p:sldId id="589" r:id="rId13"/>
    <p:sldId id="467" r:id="rId14"/>
    <p:sldId id="592" r:id="rId15"/>
    <p:sldId id="516" r:id="rId16"/>
    <p:sldId id="517" r:id="rId17"/>
    <p:sldId id="599" r:id="rId18"/>
    <p:sldId id="519" r:id="rId19"/>
    <p:sldId id="595" r:id="rId20"/>
    <p:sldId id="596" r:id="rId21"/>
    <p:sldId id="597" r:id="rId22"/>
    <p:sldId id="598" r:id="rId23"/>
    <p:sldId id="606" r:id="rId24"/>
    <p:sldId id="476" r:id="rId25"/>
    <p:sldId id="477" r:id="rId26"/>
    <p:sldId id="570" r:id="rId27"/>
    <p:sldId id="566" r:id="rId28"/>
    <p:sldId id="571" r:id="rId29"/>
    <p:sldId id="573" r:id="rId30"/>
    <p:sldId id="484" r:id="rId31"/>
    <p:sldId id="485" r:id="rId32"/>
    <p:sldId id="486" r:id="rId33"/>
    <p:sldId id="568" r:id="rId34"/>
    <p:sldId id="487" r:id="rId35"/>
    <p:sldId id="569" r:id="rId36"/>
    <p:sldId id="565" r:id="rId37"/>
    <p:sldId id="561" r:id="rId38"/>
    <p:sldId id="562" r:id="rId39"/>
    <p:sldId id="607" r:id="rId40"/>
    <p:sldId id="576" r:id="rId41"/>
    <p:sldId id="501" r:id="rId42"/>
    <p:sldId id="555" r:id="rId43"/>
    <p:sldId id="582" r:id="rId44"/>
    <p:sldId id="581" r:id="rId45"/>
    <p:sldId id="601" r:id="rId46"/>
    <p:sldId id="603" r:id="rId47"/>
  </p:sldIdLst>
  <p:sldSz cx="9144000" cy="6858000" type="letter"/>
  <p:notesSz cx="6985000" cy="92837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DC00"/>
    <a:srgbClr val="8901F3"/>
    <a:srgbClr val="009900"/>
    <a:srgbClr val="00A091"/>
    <a:srgbClr val="5A11FD"/>
    <a:srgbClr val="000000"/>
    <a:srgbClr val="CC3399"/>
    <a:srgbClr val="008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2" autoAdjust="0"/>
    <p:restoredTop sz="90525" autoAdjust="0"/>
  </p:normalViewPr>
  <p:slideViewPr>
    <p:cSldViewPr>
      <p:cViewPr>
        <p:scale>
          <a:sx n="100" d="100"/>
          <a:sy n="100" d="100"/>
        </p:scale>
        <p:origin x="984" y="336"/>
      </p:cViewPr>
      <p:guideLst>
        <p:guide orient="horz" pos="216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40"/>
    </p:cViewPr>
  </p:sorterViewPr>
  <p:notesViewPr>
    <p:cSldViewPr>
      <p:cViewPr varScale="1">
        <p:scale>
          <a:sx n="84" d="100"/>
          <a:sy n="84" d="100"/>
        </p:scale>
        <p:origin x="-1932" y="-84"/>
      </p:cViewPr>
      <p:guideLst>
        <p:guide orient="horz" pos="2923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5563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598488"/>
            <a:ext cx="4622800" cy="346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5493" y="4408146"/>
            <a:ext cx="6019711" cy="4177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3520" tIns="45939" rIns="93520" bIns="45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19347337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</p:spPr>
        <p:txBody>
          <a:bodyPr/>
          <a:lstStyle/>
          <a:p>
            <a:endParaRPr lang="en-US" dirty="0" smtClean="0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057271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5870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0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8965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2553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5894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3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7458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0696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1135981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>
                <a:latin typeface="Times" pitchFamily="-65" charset="0"/>
                <a:ea typeface="ＭＳ Ｐゴシック" pitchFamily="-65" charset="-128"/>
                <a:cs typeface="ＭＳ Ｐゴシック" pitchFamily="-65" charset="-128"/>
              </a:rPr>
              <a:t>saxpy = single precision ax + y</a:t>
            </a:r>
          </a:p>
        </p:txBody>
      </p:sp>
    </p:spTree>
    <p:extLst>
      <p:ext uri="{BB962C8B-B14F-4D97-AF65-F5344CB8AC3E}">
        <p14:creationId xmlns:p14="http://schemas.microsoft.com/office/powerpoint/2010/main" val="589710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1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82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3707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MIMD = multiple-instruction,</a:t>
            </a:r>
            <a:r>
              <a:rPr lang="en-CA" baseline="0" dirty="0" smtClean="0"/>
              <a:t> multiple-data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539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258615" y="6634538"/>
            <a:ext cx="4022937" cy="349250"/>
          </a:xfrm>
          <a:prstGeom prst="rect">
            <a:avLst/>
          </a:prstGeom>
        </p:spPr>
        <p:txBody>
          <a:bodyPr/>
          <a:lstStyle/>
          <a:p>
            <a:fld id="{AB959945-7217-484B-8E74-88DC87A74BB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defTabSz="4635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image source probably Intel, available at many places</a:t>
            </a:r>
          </a:p>
          <a:p>
            <a:pPr defTabSz="46355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2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know</a:t>
            </a:r>
            <a:r>
              <a:rPr lang="en-US" baseline="0" dirty="0" smtClean="0"/>
              <a:t> GPU are scaling both in terms of number of CUDA cores as well peak DRAM</a:t>
            </a:r>
          </a:p>
          <a:p>
            <a:r>
              <a:rPr lang="en-US" baseline="0" dirty="0" smtClean="0"/>
              <a:t>Bandwidth. For example, the latest NVIDIA GPU GTX 980 has more than 2000 cores. </a:t>
            </a:r>
          </a:p>
          <a:p>
            <a:r>
              <a:rPr lang="en-US" baseline="0" dirty="0" smtClean="0"/>
              <a:t>Given such powerful GPUs, the question is -- Are we “still” using them efficiently?</a:t>
            </a:r>
          </a:p>
        </p:txBody>
      </p:sp>
    </p:spTree>
    <p:extLst>
      <p:ext uri="{BB962C8B-B14F-4D97-AF65-F5344CB8AC3E}">
        <p14:creationId xmlns:p14="http://schemas.microsoft.com/office/powerpoint/2010/main" val="121095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not use the word</a:t>
            </a:r>
            <a:r>
              <a:rPr lang="en-US" baseline="0" dirty="0" smtClean="0"/>
              <a:t> “offload”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0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5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792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6583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43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04800"/>
            <a:ext cx="2038350" cy="3003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5962650" cy="3003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1"/>
            <a:ext cx="8290560" cy="111864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39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58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16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3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2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9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5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2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1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76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5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0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6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3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9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3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76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4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02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7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98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000500" cy="2393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422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Title goes here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914400"/>
            <a:ext cx="8153400" cy="2393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This is our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  <a:p>
            <a:pPr lvl="0"/>
            <a:r>
              <a:rPr lang="en-US" dirty="0" smtClean="0"/>
              <a:t>This is our next 1st Level Bullet</a:t>
            </a:r>
          </a:p>
          <a:p>
            <a:pPr lvl="1"/>
            <a:r>
              <a:rPr lang="en-US" dirty="0" smtClean="0"/>
              <a:t>this is our 2nd level bullet</a:t>
            </a:r>
          </a:p>
          <a:p>
            <a:pPr lvl="2"/>
            <a:r>
              <a:rPr lang="en-US" dirty="0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533400" y="685800"/>
            <a:ext cx="815340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0CC70-9BD5-7543-A524-72E5137DC4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5" r:id="rId14"/>
    <p:sldLayoutId id="2147483688" r:id="rId15"/>
    <p:sldLayoutId id="2147483689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lnSpc>
          <a:spcPct val="90000"/>
        </a:lnSpc>
        <a:spcBef>
          <a:spcPct val="6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4606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6175" indent="-176213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1"/>
        </a:buClr>
        <a:buSzPct val="100000"/>
        <a:buChar char="-"/>
        <a:defRPr>
          <a:solidFill>
            <a:schemeClr val="tx1"/>
          </a:solidFill>
          <a:latin typeface="+mn-lt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28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086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43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00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6FB8-7834-7D49-B54B-F715DBAE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D9223-CC43-4007-8255-F9F13EA03B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gif"/><Relationship Id="rId8" Type="http://schemas.openxmlformats.org/officeDocument/2006/relationships/image" Target="../media/image36.jpe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2" y="685802"/>
            <a:ext cx="7622278" cy="3264483"/>
          </a:xfrm>
          <a:noFill/>
        </p:spPr>
        <p:txBody>
          <a:bodyPr wrap="none" anchor="ctr"/>
          <a:lstStyle/>
          <a:p>
            <a:pPr algn="ctr"/>
            <a:r>
              <a:rPr lang="en-US" sz="4000" dirty="0"/>
              <a:t>ACACES 2018 Summer School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GPU Architectures: Basic to </a:t>
            </a:r>
            <a:br>
              <a:rPr lang="en-US" sz="4000" dirty="0"/>
            </a:br>
            <a:r>
              <a:rPr lang="en-US" sz="4000" dirty="0"/>
              <a:t>Advanced Concepts 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1" y="2667001"/>
            <a:ext cx="8587479" cy="3609193"/>
          </a:xfrm>
          <a:noFill/>
        </p:spPr>
        <p:txBody>
          <a:bodyPr/>
          <a:lstStyle/>
          <a:p>
            <a:pPr marL="203195" indent="-203195"/>
            <a:endParaRPr lang="en-US" sz="3200" b="1" dirty="0"/>
          </a:p>
          <a:p>
            <a:pPr marL="203195" indent="-203195"/>
            <a:r>
              <a:rPr lang="en-US" sz="3200" b="1" dirty="0"/>
              <a:t>Adwait Jog, Assistant Professor</a:t>
            </a:r>
          </a:p>
          <a:p>
            <a:pPr marL="203195" indent="-203195"/>
            <a:r>
              <a:rPr lang="en-US" sz="3200" dirty="0"/>
              <a:t>College of William &amp; Mary (http://</a:t>
            </a:r>
            <a:r>
              <a:rPr lang="en-US" sz="3200" dirty="0" err="1"/>
              <a:t>adwaitjog.github.io</a:t>
            </a:r>
            <a:r>
              <a:rPr lang="en-US" sz="3200" dirty="0"/>
              <a:t>/)               </a:t>
            </a:r>
          </a:p>
          <a:p>
            <a:pPr marL="203195" indent="-203195"/>
            <a:endParaRPr lang="en-US" dirty="0" smtClean="0"/>
          </a:p>
          <a:p>
            <a:pPr marL="203195" indent="-203195"/>
            <a:r>
              <a:rPr lang="en-US" dirty="0" smtClean="0"/>
              <a:t>Slide Credits: NVIDIA Teaching Kit, Tor </a:t>
            </a:r>
            <a:r>
              <a:rPr lang="en-US" dirty="0" err="1" smtClean="0"/>
              <a:t>Aamodt</a:t>
            </a:r>
            <a:r>
              <a:rPr lang="en-US" dirty="0" smtClean="0"/>
              <a:t> (UBC)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4240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cache.comcorpusa.com/465/0/crop/nbc33tv/media/god_particle_m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95" y="3048212"/>
            <a:ext cx="2593741" cy="209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And… other places </a:t>
            </a:r>
          </a:p>
        </p:txBody>
      </p:sp>
      <p:pic>
        <p:nvPicPr>
          <p:cNvPr id="6146" name="Picture 2" descr="File:NASA Mars Rov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5" y="1557328"/>
            <a:ext cx="2381770" cy="205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8" name="Picture 4" descr="http://regmedia.co.uk/2011/04/07/data_center_interior_lit1_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28" y="1324832"/>
            <a:ext cx="3671006" cy="2477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6248400" y="5039774"/>
            <a:ext cx="3005667" cy="1875668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ENABLING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Scientific COMPUTING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BREAKTHROUGHS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467" y="3959353"/>
            <a:ext cx="2683933" cy="1521725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BACKEND OF “Google”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&amp; </a:t>
            </a:r>
          </a:p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many others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539" y="3590298"/>
            <a:ext cx="3005667" cy="1167782"/>
          </a:xfrm>
          <a:prstGeom prst="rect">
            <a:avLst/>
          </a:prstGeom>
          <a:noFill/>
        </p:spPr>
        <p:txBody>
          <a:bodyPr lIns="104927" tIns="52464" rIns="104927" bIns="52464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300" b="1" cap="all" dirty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HELPS UNDERSTAND UNIVERSE</a:t>
            </a:r>
          </a:p>
        </p:txBody>
      </p:sp>
      <p:pic>
        <p:nvPicPr>
          <p:cNvPr id="6152" name="Picture 8" descr="http://serc.carleton.edu/images/cismi/neuroscience/neuron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84" y="1175397"/>
            <a:ext cx="2603853" cy="2046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6631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52150"/>
            <a:ext cx="8229600" cy="1143000"/>
          </a:xfrm>
        </p:spPr>
        <p:txBody>
          <a:bodyPr/>
          <a:lstStyle/>
          <a:p>
            <a:r>
              <a:rPr lang="en-US" dirty="0" smtClean="0"/>
              <a:t>Why use a GPU for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GPU uses larger fraction of silicon for computation than CPU.  </a:t>
            </a:r>
          </a:p>
          <a:p>
            <a:r>
              <a:rPr lang="en-US" sz="2400" dirty="0" smtClean="0"/>
              <a:t>At peak performance GPU uses order of magnitude less energy per operation than CPU.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2982099"/>
            <a:ext cx="1981200" cy="1828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2nJ/op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00" y="2819400"/>
            <a:ext cx="1981200" cy="1828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smtClean="0">
                <a:solidFill>
                  <a:schemeClr val="tx1"/>
                </a:solidFill>
              </a:rPr>
              <a:t>GPU</a:t>
            </a:r>
          </a:p>
          <a:p>
            <a:pPr algn="ctr"/>
            <a:r>
              <a:rPr lang="en-CA" sz="3200" dirty="0">
                <a:solidFill>
                  <a:schemeClr val="tx1"/>
                </a:solidFill>
              </a:rPr>
              <a:t>2</a:t>
            </a:r>
            <a:r>
              <a:rPr lang="en-CA" sz="3200" dirty="0" smtClean="0">
                <a:solidFill>
                  <a:schemeClr val="tx1"/>
                </a:solidFill>
              </a:rPr>
              <a:t>00pJ/op</a:t>
            </a:r>
            <a:endParaRPr lang="en-CA" sz="32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889250" y="3542116"/>
            <a:ext cx="29718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124200" y="286333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rgbClr val="0070C0"/>
                </a:solidFill>
              </a:rPr>
              <a:t>Rewrite Application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34012" y="4419600"/>
            <a:ext cx="3000375" cy="641866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Order of Magnitude More Energy Efficient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2549" y="5334501"/>
            <a:ext cx="354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rgbClr val="0070C0"/>
                </a:solidFill>
              </a:rPr>
              <a:t>However….</a:t>
            </a:r>
          </a:p>
          <a:p>
            <a:pPr algn="ctr"/>
            <a:r>
              <a:rPr lang="en-CA" b="1" dirty="0" smtClean="0">
                <a:solidFill>
                  <a:srgbClr val="0070C0"/>
                </a:solidFill>
              </a:rPr>
              <a:t>Application must perform well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26049" y="5226868"/>
            <a:ext cx="3416302" cy="861598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2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160302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GPU vs. CPU</a:t>
            </a:r>
            <a:endParaRPr lang="en-US" sz="36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76800" y="2057400"/>
            <a:ext cx="2678113" cy="1943100"/>
            <a:chOff x="3044" y="1052"/>
            <a:chExt cx="1987" cy="1441"/>
          </a:xfrm>
        </p:grpSpPr>
        <p:sp>
          <p:nvSpPr>
            <p:cNvPr id="28690" name="Rectangle 5"/>
            <p:cNvSpPr>
              <a:spLocks noChangeArrowheads="1"/>
            </p:cNvSpPr>
            <p:nvPr/>
          </p:nvSpPr>
          <p:spPr bwMode="auto">
            <a:xfrm>
              <a:off x="3044" y="2245"/>
              <a:ext cx="1987" cy="24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GPU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046" y="1052"/>
              <a:ext cx="1984" cy="1086"/>
              <a:chOff x="1888" y="2761"/>
              <a:chExt cx="1984" cy="1086"/>
            </a:xfrm>
          </p:grpSpPr>
          <p:grpSp>
            <p:nvGrpSpPr>
              <p:cNvPr id="5" name="Group 7"/>
              <p:cNvGrpSpPr>
                <a:grpSpLocks/>
              </p:cNvGrpSpPr>
              <p:nvPr/>
            </p:nvGrpSpPr>
            <p:grpSpPr bwMode="auto">
              <a:xfrm>
                <a:off x="1888" y="2761"/>
                <a:ext cx="1984" cy="118"/>
                <a:chOff x="-141" y="2876"/>
                <a:chExt cx="1984" cy="118"/>
              </a:xfrm>
            </p:grpSpPr>
            <p:grpSp>
              <p:nvGrpSpPr>
                <p:cNvPr id="6" name="Group 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50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1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34" name="Rectangle 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35" name="Line 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6" name="Line 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7" name="Line 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8" name="Line 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9" name="Line 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0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1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3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4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5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6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7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8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49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Group 27"/>
              <p:cNvGrpSpPr>
                <a:grpSpLocks/>
              </p:cNvGrpSpPr>
              <p:nvPr/>
            </p:nvGrpSpPr>
            <p:grpSpPr bwMode="auto">
              <a:xfrm>
                <a:off x="1888" y="2899"/>
                <a:ext cx="1984" cy="118"/>
                <a:chOff x="-141" y="2876"/>
                <a:chExt cx="1984" cy="118"/>
              </a:xfrm>
            </p:grpSpPr>
            <p:grpSp>
              <p:nvGrpSpPr>
                <p:cNvPr id="8" name="Group 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3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3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15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816" name="Line 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7" name="Line 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8" name="Line 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9" name="Line 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0" name="Line 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1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2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3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5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8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2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30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Group 47"/>
              <p:cNvGrpSpPr>
                <a:grpSpLocks/>
              </p:cNvGrpSpPr>
              <p:nvPr/>
            </p:nvGrpSpPr>
            <p:grpSpPr bwMode="auto">
              <a:xfrm>
                <a:off x="1888" y="3037"/>
                <a:ext cx="1984" cy="118"/>
                <a:chOff x="-141" y="2876"/>
                <a:chExt cx="1984" cy="118"/>
              </a:xfrm>
            </p:grpSpPr>
            <p:grpSp>
              <p:nvGrpSpPr>
                <p:cNvPr id="10" name="Group 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81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1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96" name="Rectangle 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97" name="Line 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8" name="Line 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9" name="Line 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0" name="Line 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1" name="Line 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3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4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5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6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7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8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0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0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11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" name="Group 67"/>
              <p:cNvGrpSpPr>
                <a:grpSpLocks/>
              </p:cNvGrpSpPr>
              <p:nvPr/>
            </p:nvGrpSpPr>
            <p:grpSpPr bwMode="auto">
              <a:xfrm>
                <a:off x="1888" y="3175"/>
                <a:ext cx="1984" cy="118"/>
                <a:chOff x="-141" y="2876"/>
                <a:chExt cx="1984" cy="118"/>
              </a:xfrm>
            </p:grpSpPr>
            <p:grpSp>
              <p:nvGrpSpPr>
                <p:cNvPr id="12" name="Group 6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93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4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77" name="Rectangle 7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78" name="Line 7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9" name="Line 7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0" name="Line 7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1" name="Line 7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2" name="Line 7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3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4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5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6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7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8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89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0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1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92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87"/>
              <p:cNvGrpSpPr>
                <a:grpSpLocks/>
              </p:cNvGrpSpPr>
              <p:nvPr/>
            </p:nvGrpSpPr>
            <p:grpSpPr bwMode="auto">
              <a:xfrm>
                <a:off x="1888" y="3314"/>
                <a:ext cx="1984" cy="118"/>
                <a:chOff x="-141" y="2876"/>
                <a:chExt cx="1984" cy="118"/>
              </a:xfrm>
            </p:grpSpPr>
            <p:grpSp>
              <p:nvGrpSpPr>
                <p:cNvPr id="14" name="Group 8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74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75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58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59" name="Line 9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0" name="Line 9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1" name="Line 9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2" name="Line 9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3" name="Line 9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4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5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6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7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8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69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0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1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2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73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07"/>
              <p:cNvGrpSpPr>
                <a:grpSpLocks/>
              </p:cNvGrpSpPr>
              <p:nvPr/>
            </p:nvGrpSpPr>
            <p:grpSpPr bwMode="auto">
              <a:xfrm>
                <a:off x="1888" y="3452"/>
                <a:ext cx="1984" cy="118"/>
                <a:chOff x="-141" y="2876"/>
                <a:chExt cx="1984" cy="118"/>
              </a:xfrm>
            </p:grpSpPr>
            <p:grpSp>
              <p:nvGrpSpPr>
                <p:cNvPr id="16" name="Group 10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5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5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39" name="Rectangle 1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40" name="Line 1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1" name="Line 1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2" name="Line 1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3" name="Line 1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4" name="Line 1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5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6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7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8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49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0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1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2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3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5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27"/>
              <p:cNvGrpSpPr>
                <a:grpSpLocks/>
              </p:cNvGrpSpPr>
              <p:nvPr/>
            </p:nvGrpSpPr>
            <p:grpSpPr bwMode="auto">
              <a:xfrm>
                <a:off x="1888" y="3590"/>
                <a:ext cx="1984" cy="118"/>
                <a:chOff x="-141" y="2876"/>
                <a:chExt cx="1984" cy="118"/>
              </a:xfrm>
            </p:grpSpPr>
            <p:grpSp>
              <p:nvGrpSpPr>
                <p:cNvPr id="18" name="Group 1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36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37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20" name="Rectangle 1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21" name="Line 1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2" name="Line 1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3" name="Line 1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4" name="Line 1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5" name="Line 1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6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7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8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29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0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1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2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3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4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35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" name="Group 147"/>
              <p:cNvGrpSpPr>
                <a:grpSpLocks/>
              </p:cNvGrpSpPr>
              <p:nvPr/>
            </p:nvGrpSpPr>
            <p:grpSpPr bwMode="auto">
              <a:xfrm>
                <a:off x="1888" y="3729"/>
                <a:ext cx="1984" cy="118"/>
                <a:chOff x="-141" y="2876"/>
                <a:chExt cx="1984" cy="118"/>
              </a:xfrm>
            </p:grpSpPr>
            <p:grpSp>
              <p:nvGrpSpPr>
                <p:cNvPr id="20" name="Group 1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8717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18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45720" tIns="0" rIns="0" bIns="0" anchor="ctr"/>
                  <a:lstStyle/>
                  <a:p>
                    <a:pPr eaLnBrk="1" hangingPunct="1"/>
                    <a:endParaRPr lang="en-US" sz="1200" b="1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701" name="Rectangle 1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endParaRPr lang="en-US" sz="1400" b="1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28702" name="Line 1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3" name="Line 1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4" name="Line 1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5" name="Line 1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6" name="Line 1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7" name="Line 1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8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09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0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1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2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3" name="Line 1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4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5" name="Line 1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16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1" name="Group 167"/>
          <p:cNvGrpSpPr>
            <a:grpSpLocks/>
          </p:cNvGrpSpPr>
          <p:nvPr/>
        </p:nvGrpSpPr>
        <p:grpSpPr bwMode="auto">
          <a:xfrm>
            <a:off x="1524000" y="2057400"/>
            <a:ext cx="2679700" cy="1946275"/>
            <a:chOff x="991" y="1935"/>
            <a:chExt cx="1688" cy="1226"/>
          </a:xfrm>
        </p:grpSpPr>
        <p:sp>
          <p:nvSpPr>
            <p:cNvPr id="28683" name="Rectangle 168"/>
            <p:cNvSpPr>
              <a:spLocks noChangeArrowheads="1"/>
            </p:cNvSpPr>
            <p:nvPr/>
          </p:nvSpPr>
          <p:spPr bwMode="auto">
            <a:xfrm>
              <a:off x="992" y="2425"/>
              <a:ext cx="1687" cy="4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Cache</a:t>
              </a:r>
            </a:p>
          </p:txBody>
        </p:sp>
        <p:sp>
          <p:nvSpPr>
            <p:cNvPr id="28684" name="Rectangle 169"/>
            <p:cNvSpPr>
              <a:spLocks noChangeArrowheads="1"/>
            </p:cNvSpPr>
            <p:nvPr/>
          </p:nvSpPr>
          <p:spPr bwMode="auto">
            <a:xfrm>
              <a:off x="2285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5" name="Rectangle 170"/>
            <p:cNvSpPr>
              <a:spLocks noChangeArrowheads="1"/>
            </p:cNvSpPr>
            <p:nvPr/>
          </p:nvSpPr>
          <p:spPr bwMode="auto">
            <a:xfrm>
              <a:off x="992" y="1935"/>
              <a:ext cx="836" cy="46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Control</a:t>
              </a:r>
            </a:p>
          </p:txBody>
        </p:sp>
        <p:sp>
          <p:nvSpPr>
            <p:cNvPr id="28686" name="Rectangle 171"/>
            <p:cNvSpPr>
              <a:spLocks noChangeArrowheads="1"/>
            </p:cNvSpPr>
            <p:nvPr/>
          </p:nvSpPr>
          <p:spPr bwMode="auto">
            <a:xfrm>
              <a:off x="2285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7" name="Rectangle 172"/>
            <p:cNvSpPr>
              <a:spLocks noChangeArrowheads="1"/>
            </p:cNvSpPr>
            <p:nvPr/>
          </p:nvSpPr>
          <p:spPr bwMode="auto">
            <a:xfrm>
              <a:off x="1870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 dirty="0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8" name="Rectangle 173"/>
            <p:cNvSpPr>
              <a:spLocks noChangeArrowheads="1"/>
            </p:cNvSpPr>
            <p:nvPr/>
          </p:nvSpPr>
          <p:spPr bwMode="auto">
            <a:xfrm>
              <a:off x="1870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hangingPunct="1"/>
              <a:r>
                <a:rPr lang="en-US" sz="1400" b="1">
                  <a:solidFill>
                    <a:schemeClr val="tx1"/>
                  </a:solidFill>
                  <a:latin typeface="Arial" charset="0"/>
                </a:rPr>
                <a:t>ALU</a:t>
              </a:r>
            </a:p>
          </p:txBody>
        </p:sp>
        <p:sp>
          <p:nvSpPr>
            <p:cNvPr id="28689" name="Rectangle 174"/>
            <p:cNvSpPr>
              <a:spLocks noChangeArrowheads="1"/>
            </p:cNvSpPr>
            <p:nvPr/>
          </p:nvSpPr>
          <p:spPr bwMode="auto">
            <a:xfrm>
              <a:off x="991" y="2950"/>
              <a:ext cx="1687" cy="21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pPr eaLnBrk="1" hangingPunct="1"/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</a:rPr>
                <a:t>CPU Memory</a:t>
              </a:r>
              <a:endParaRPr lang="en-US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8680" name="Text Box 175"/>
          <p:cNvSpPr txBox="1">
            <a:spLocks noChangeArrowheads="1"/>
          </p:cNvSpPr>
          <p:nvPr/>
        </p:nvSpPr>
        <p:spPr bwMode="auto">
          <a:xfrm>
            <a:off x="2457450" y="3986213"/>
            <a:ext cx="757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CPU</a:t>
            </a:r>
          </a:p>
        </p:txBody>
      </p:sp>
      <p:sp>
        <p:nvSpPr>
          <p:cNvPr id="28681" name="Text Box 176"/>
          <p:cNvSpPr txBox="1">
            <a:spLocks noChangeArrowheads="1"/>
          </p:cNvSpPr>
          <p:nvPr/>
        </p:nvSpPr>
        <p:spPr bwMode="auto">
          <a:xfrm>
            <a:off x="5776913" y="3986213"/>
            <a:ext cx="7572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6348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51" y="184872"/>
            <a:ext cx="8931349" cy="426142"/>
          </a:xfrm>
        </p:spPr>
        <p:txBody>
          <a:bodyPr/>
          <a:lstStyle/>
          <a:p>
            <a:r>
              <a:rPr lang="en-US" dirty="0" smtClean="0"/>
              <a:t>How Acceleration 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8871" t="29412" r="53641"/>
          <a:stretch>
            <a:fillRect/>
          </a:stretch>
        </p:blipFill>
        <p:spPr>
          <a:xfrm>
            <a:off x="1257300" y="1657350"/>
            <a:ext cx="1600200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47275" t="29412" r="23405"/>
          <a:stretch>
            <a:fillRect/>
          </a:stretch>
        </p:blipFill>
        <p:spPr>
          <a:xfrm>
            <a:off x="5943600" y="1625715"/>
            <a:ext cx="1828800" cy="2514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57300" y="4229102"/>
            <a:ext cx="1657350" cy="285749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Fewer Cores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573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Latency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573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Sequential Code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57900" y="42291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Number of Cores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57900" y="4629150"/>
            <a:ext cx="1657350" cy="40005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Throughput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57900" y="5143500"/>
            <a:ext cx="1657350" cy="3429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</a:t>
            </a:r>
          </a:p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 Code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543300" y="1657352"/>
            <a:ext cx="1714500" cy="285749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Code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3300" y="2000250"/>
            <a:ext cx="1714500" cy="1771650"/>
            <a:chOff x="3200400" y="1524000"/>
            <a:chExt cx="2286000" cy="2362200"/>
          </a:xfrm>
        </p:grpSpPr>
        <p:sp>
          <p:nvSpPr>
            <p:cNvPr id="19" name="Rectangle 18"/>
            <p:cNvSpPr/>
            <p:nvPr/>
          </p:nvSpPr>
          <p:spPr>
            <a:xfrm>
              <a:off x="3352800" y="1702260"/>
              <a:ext cx="1905000" cy="65994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52800" y="2472420"/>
              <a:ext cx="1905000" cy="6517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Parallel Code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52800" y="3302460"/>
              <a:ext cx="1981200" cy="53302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000000"/>
                  </a:solidFill>
                </a:rPr>
                <a:t>Sequential Code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00400" y="1524000"/>
              <a:ext cx="2286000" cy="2362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5143500" y="2800350"/>
            <a:ext cx="742950" cy="3429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ight Arrow 29"/>
          <p:cNvSpPr/>
          <p:nvPr/>
        </p:nvSpPr>
        <p:spPr>
          <a:xfrm rot="10800000">
            <a:off x="2872126" y="222885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ight Arrow 31"/>
          <p:cNvSpPr/>
          <p:nvPr/>
        </p:nvSpPr>
        <p:spPr>
          <a:xfrm rot="10800000">
            <a:off x="2874511" y="3297690"/>
            <a:ext cx="711315" cy="342900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ounded Rectangle 19"/>
          <p:cNvSpPr/>
          <p:nvPr/>
        </p:nvSpPr>
        <p:spPr>
          <a:xfrm>
            <a:off x="1232981" y="4174058"/>
            <a:ext cx="6743700" cy="13716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Many Top 20 supercomputers 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in the green500 list employ accelerators.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57900" y="3600450"/>
            <a:ext cx="1714500" cy="514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25" b="1" dirty="0">
                <a:latin typeface="Arial"/>
                <a:cs typeface="Arial"/>
              </a:rPr>
              <a:t>Accelerator </a:t>
            </a:r>
          </a:p>
          <a:p>
            <a:pPr algn="ctr"/>
            <a:r>
              <a:rPr lang="en-US" sz="1725" b="1" dirty="0">
                <a:latin typeface="Arial"/>
                <a:cs typeface="Arial"/>
              </a:rPr>
              <a:t>(e.g., GPU)</a:t>
            </a:r>
          </a:p>
        </p:txBody>
      </p:sp>
    </p:spTree>
    <p:extLst>
      <p:ext uri="{BB962C8B-B14F-4D97-AF65-F5344CB8AC3E}">
        <p14:creationId xmlns:p14="http://schemas.microsoft.com/office/powerpoint/2010/main" val="20009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 animBg="1"/>
      <p:bldP spid="17" grpId="0" animBg="1"/>
      <p:bldP spid="18" grpId="0" animBg="1"/>
      <p:bldP spid="27" grpId="0" animBg="1"/>
      <p:bldP spid="29" grpId="0" animBg="1"/>
      <p:bldP spid="30" grpId="0" animBg="1"/>
      <p:bldP spid="32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79" y="219298"/>
            <a:ext cx="9021726" cy="778835"/>
          </a:xfrm>
        </p:spPr>
        <p:txBody>
          <a:bodyPr>
            <a:normAutofit/>
          </a:bodyPr>
          <a:lstStyle/>
          <a:p>
            <a:r>
              <a:rPr lang="en-US" dirty="0" smtClean="0"/>
              <a:t>Fastest Super Computer* -- SUMMIT @ Oak Ridge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05" y="1600202"/>
            <a:ext cx="4952497" cy="289928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14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Volta GPUs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045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NVLink</a:t>
            </a:r>
            <a:endParaRPr lang="en-US" sz="2175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57900" y="4343400"/>
            <a:ext cx="1885950" cy="1143000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5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HBM + DDR4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5791200"/>
            <a:ext cx="7542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www.olcf.ornl.gov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olcf</a:t>
            </a:r>
            <a:r>
              <a:rPr lang="en-US" dirty="0">
                <a:solidFill>
                  <a:schemeClr val="tx1"/>
                </a:solidFill>
              </a:rPr>
              <a:t>-resources/compute-systems/summit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* As of June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0" y="4726849"/>
            <a:ext cx="11054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28" y="1118558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40" y="1062207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80" y="1095560"/>
            <a:ext cx="99119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421027" y="2107146"/>
            <a:ext cx="11044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Astronomy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8007" y="2042330"/>
            <a:ext cx="19091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Medical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Imaging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30584" y="2050851"/>
            <a:ext cx="1495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Audio 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72861" y="2061011"/>
            <a:ext cx="9084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 Learning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0608" y="2071685"/>
            <a:ext cx="14523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Physics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Simulation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2465" y="5790135"/>
            <a:ext cx="7425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11775" y="5700312"/>
            <a:ext cx="15764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Image Processing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1336" y="5650528"/>
            <a:ext cx="2171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Financial Computing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71042" y="5623832"/>
            <a:ext cx="14233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Genomics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91" y="4716486"/>
            <a:ext cx="1749169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74" y="1018780"/>
            <a:ext cx="991196" cy="991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ounded Rectangle 20"/>
          <p:cNvSpPr/>
          <p:nvPr/>
        </p:nvSpPr>
        <p:spPr>
          <a:xfrm>
            <a:off x="1521476" y="2966432"/>
            <a:ext cx="2603742" cy="1233156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Data-Level Parallelism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617154" y="2967731"/>
            <a:ext cx="3157533" cy="1193757"/>
          </a:xfrm>
          <a:prstGeom prst="roundRect">
            <a:avLst/>
          </a:prstGeom>
          <a:solidFill>
            <a:srgbClr val="19FF1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</a:t>
            </a:r>
          </a:p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Sets</a:t>
            </a:r>
          </a:p>
        </p:txBody>
      </p:sp>
      <p:pic>
        <p:nvPicPr>
          <p:cNvPr id="23" name="Picture 2" descr="File:NASA Mars Rov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5" y="1144315"/>
            <a:ext cx="1039943" cy="831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9620" y="4706542"/>
            <a:ext cx="1336301" cy="8572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5782" y="4695403"/>
            <a:ext cx="1292845" cy="857250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12651" y="206162"/>
            <a:ext cx="8382443" cy="665551"/>
          </a:xfrm>
        </p:spPr>
        <p:txBody>
          <a:bodyPr>
            <a:normAutofit/>
          </a:bodyPr>
          <a:lstStyle/>
          <a:p>
            <a:r>
              <a:rPr lang="en-US" dirty="0" smtClean="0"/>
              <a:t>Making Good Use of Resources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12651" y="206162"/>
            <a:ext cx="8382443" cy="665551"/>
          </a:xfrm>
        </p:spPr>
        <p:txBody>
          <a:bodyPr>
            <a:normAutofit/>
          </a:bodyPr>
          <a:lstStyle/>
          <a:p>
            <a:r>
              <a:rPr lang="en-US" dirty="0" smtClean="0"/>
              <a:t>Making Good Use of Resources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51" y="854096"/>
            <a:ext cx="8931349" cy="383695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Deep Learning and Artificial Intelligence</a:t>
            </a:r>
            <a:endParaRPr dirty="0" smtClean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3619"/>
          <a:stretch/>
        </p:blipFill>
        <p:spPr>
          <a:xfrm>
            <a:off x="199951" y="1494247"/>
            <a:ext cx="4720372" cy="2995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11" y="1494247"/>
            <a:ext cx="3958432" cy="303165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00327" y="4489645"/>
            <a:ext cx="2374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Credit: NVIDIA 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2651" y="5105400"/>
            <a:ext cx="8931349" cy="10484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87338" indent="-287338" algn="l" rtl="0" eaLnBrk="0" fontAlgn="base" hangingPunct="0">
              <a:lnSpc>
                <a:spcPct val="90000"/>
              </a:lnSpc>
              <a:spcBef>
                <a:spcPct val="65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4606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2pPr>
            <a:lvl3pPr marL="1146175" indent="-176213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28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86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43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00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However, there are several compute and memory bottlenecks in GPU-based systems that need to be addressed via software- and/or hardware-based solutions</a:t>
            </a:r>
          </a:p>
        </p:txBody>
      </p:sp>
    </p:spTree>
    <p:extLst>
      <p:ext uri="{BB962C8B-B14F-4D97-AF65-F5344CB8AC3E}">
        <p14:creationId xmlns:p14="http://schemas.microsoft.com/office/powerpoint/2010/main" val="105430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066800"/>
            <a:ext cx="8299450" cy="5960606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Basics of GPU Programming</a:t>
            </a:r>
          </a:p>
          <a:p>
            <a:pPr lvl="1"/>
            <a:r>
              <a:rPr lang="en-US" altLang="zh-CN" sz="2400" dirty="0" smtClean="0"/>
              <a:t> Basics of GPU Architecture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3: GPU Performance Bottlenecks</a:t>
            </a:r>
            <a:endParaRPr lang="en-US" sz="3200" dirty="0"/>
          </a:p>
          <a:p>
            <a:pPr lvl="1"/>
            <a:r>
              <a:rPr lang="en-US" altLang="zh-CN" sz="2400" dirty="0" smtClean="0"/>
              <a:t> Memory Bottlenecks</a:t>
            </a:r>
          </a:p>
          <a:p>
            <a:pPr lvl="1"/>
            <a:r>
              <a:rPr lang="en-US" sz="2400" dirty="0" smtClean="0"/>
              <a:t> Compute </a:t>
            </a:r>
            <a:r>
              <a:rPr lang="en-US" altLang="zh-CN" sz="2400" dirty="0" smtClean="0"/>
              <a:t>Bottlenecks 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 Possible Software and Hardware Solutions</a:t>
            </a:r>
          </a:p>
          <a:p>
            <a:r>
              <a:rPr lang="en-US" sz="3600" dirty="0" smtClean="0"/>
              <a:t> </a:t>
            </a:r>
            <a:r>
              <a:rPr lang="en-US" sz="3200" dirty="0" smtClean="0"/>
              <a:t>Lecture 4: GPU Security Concerns</a:t>
            </a:r>
            <a:endParaRPr lang="en-US" sz="3200" dirty="0"/>
          </a:p>
          <a:p>
            <a:pPr lvl="1"/>
            <a:r>
              <a:rPr lang="en-US" altLang="zh-CN" sz="2400" dirty="0"/>
              <a:t> </a:t>
            </a:r>
            <a:r>
              <a:rPr lang="en-US" altLang="zh-CN" sz="2400" dirty="0" smtClean="0"/>
              <a:t>Timing channels</a:t>
            </a:r>
          </a:p>
          <a:p>
            <a:pPr lvl="1"/>
            <a:r>
              <a:rPr lang="en-US" altLang="zh-CN" sz="2400" dirty="0" smtClean="0"/>
              <a:t> Possible </a:t>
            </a:r>
            <a:r>
              <a:rPr lang="en-US" altLang="zh-CN" sz="2400" dirty="0"/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71980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Objectives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41961"/>
            <a:ext cx="8496300" cy="7733399"/>
          </a:xfrm>
        </p:spPr>
        <p:txBody>
          <a:bodyPr/>
          <a:lstStyle/>
          <a:p>
            <a:r>
              <a:rPr lang="en-US" sz="3200" dirty="0" smtClean="0"/>
              <a:t> By the end of this (short) course, I hope you can appreciate</a:t>
            </a:r>
          </a:p>
          <a:p>
            <a:pPr lvl="1"/>
            <a:r>
              <a:rPr lang="en-US" sz="3200" dirty="0" smtClean="0"/>
              <a:t> the benefits of GPUs </a:t>
            </a:r>
          </a:p>
          <a:p>
            <a:pPr lvl="1"/>
            <a:r>
              <a:rPr lang="en-US" sz="3200" dirty="0" smtClean="0"/>
              <a:t> the architectural differences between CPU and GPU</a:t>
            </a:r>
          </a:p>
          <a:p>
            <a:pPr lvl="1"/>
            <a:r>
              <a:rPr lang="en-US" sz="3200" dirty="0"/>
              <a:t> </a:t>
            </a:r>
            <a:r>
              <a:rPr lang="en-US" sz="3200" dirty="0" smtClean="0"/>
              <a:t>the key research challenges in the context of GPUs </a:t>
            </a:r>
          </a:p>
          <a:p>
            <a:pPr lvl="1"/>
            <a:r>
              <a:rPr lang="en-US" sz="3200" dirty="0" smtClean="0"/>
              <a:t> some of the existing research directions</a:t>
            </a:r>
          </a:p>
          <a:p>
            <a:r>
              <a:rPr lang="en-US" sz="3200" dirty="0" smtClean="0"/>
              <a:t> I encourage questions during and after the class 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Ample time for discussions during the week</a:t>
            </a:r>
            <a:endParaRPr lang="en-US" sz="2800" dirty="0"/>
          </a:p>
          <a:p>
            <a:endParaRPr lang="en-US" sz="3200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30104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Background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716561"/>
            <a:ext cx="8610600" cy="7865743"/>
          </a:xfrm>
        </p:spPr>
        <p:txBody>
          <a:bodyPr/>
          <a:lstStyle/>
          <a:p>
            <a:r>
              <a:rPr lang="en-US" sz="3600" dirty="0" smtClean="0"/>
              <a:t> My assumption is that students have some background on basic computer </a:t>
            </a:r>
            <a:r>
              <a:rPr lang="en-US" sz="3600" dirty="0"/>
              <a:t>organization and </a:t>
            </a:r>
            <a:r>
              <a:rPr lang="en-US" sz="3600" dirty="0" smtClean="0"/>
              <a:t>design.</a:t>
            </a:r>
          </a:p>
          <a:p>
            <a:r>
              <a:rPr lang="en-US" sz="3600" dirty="0"/>
              <a:t> </a:t>
            </a:r>
            <a:r>
              <a:rPr lang="en-US" sz="3200" dirty="0" smtClean="0">
                <a:solidFill>
                  <a:schemeClr val="accent6"/>
                </a:solidFill>
              </a:rPr>
              <a:t>Question 1: How many of you have taken undergraduate-level course on computer architecture?</a:t>
            </a:r>
          </a:p>
          <a:p>
            <a:pPr lvl="0">
              <a:buClr>
                <a:srgbClr val="FC0128"/>
              </a:buClr>
            </a:pPr>
            <a:r>
              <a:rPr lang="en-US" sz="3200" dirty="0" smtClean="0">
                <a:solidFill>
                  <a:srgbClr val="0536D2"/>
                </a:solidFill>
              </a:rPr>
              <a:t> Question 2: </a:t>
            </a:r>
            <a:r>
              <a:rPr lang="en-US" sz="3200" dirty="0">
                <a:solidFill>
                  <a:srgbClr val="0536D2"/>
                </a:solidFill>
              </a:rPr>
              <a:t>How many of you have taken </a:t>
            </a:r>
            <a:r>
              <a:rPr lang="en-US" sz="3200" dirty="0" smtClean="0">
                <a:solidFill>
                  <a:srgbClr val="0536D2"/>
                </a:solidFill>
              </a:rPr>
              <a:t>graduate-level </a:t>
            </a:r>
            <a:r>
              <a:rPr lang="en-US" sz="3200" dirty="0">
                <a:solidFill>
                  <a:srgbClr val="0536D2"/>
                </a:solidFill>
              </a:rPr>
              <a:t>course on computer architecture</a:t>
            </a:r>
            <a:r>
              <a:rPr lang="en-US" sz="3200" dirty="0" smtClean="0">
                <a:solidFill>
                  <a:srgbClr val="0536D2"/>
                </a:solidFill>
              </a:rPr>
              <a:t>?</a:t>
            </a:r>
          </a:p>
          <a:p>
            <a:pPr>
              <a:buClr>
                <a:srgbClr val="FC0128"/>
              </a:buClr>
            </a:pPr>
            <a:r>
              <a:rPr lang="en-US" sz="3200" dirty="0">
                <a:solidFill>
                  <a:srgbClr val="0536D2"/>
                </a:solidFill>
              </a:rPr>
              <a:t>Question </a:t>
            </a:r>
            <a:r>
              <a:rPr lang="en-US" sz="3200" dirty="0" smtClean="0">
                <a:solidFill>
                  <a:srgbClr val="0536D2"/>
                </a:solidFill>
              </a:rPr>
              <a:t>3: </a:t>
            </a:r>
            <a:r>
              <a:rPr lang="en-US" sz="3200" dirty="0">
                <a:solidFill>
                  <a:srgbClr val="0536D2"/>
                </a:solidFill>
              </a:rPr>
              <a:t>How many of you </a:t>
            </a:r>
            <a:r>
              <a:rPr lang="en-US" sz="3200" dirty="0" smtClean="0">
                <a:solidFill>
                  <a:srgbClr val="0536D2"/>
                </a:solidFill>
              </a:rPr>
              <a:t>have taken a GPU </a:t>
            </a:r>
            <a:r>
              <a:rPr lang="en-US" sz="3200" dirty="0">
                <a:solidFill>
                  <a:srgbClr val="0536D2"/>
                </a:solidFill>
              </a:rPr>
              <a:t>course </a:t>
            </a:r>
            <a:r>
              <a:rPr lang="en-US" sz="3200" dirty="0" smtClean="0">
                <a:solidFill>
                  <a:srgbClr val="0536D2"/>
                </a:solidFill>
              </a:rPr>
              <a:t>before?</a:t>
            </a:r>
            <a:endParaRPr lang="en-US" altLang="zh-CN" sz="3200" dirty="0">
              <a:solidFill>
                <a:srgbClr val="0536D2"/>
              </a:solidFill>
            </a:endParaRPr>
          </a:p>
          <a:p>
            <a:pPr lvl="0">
              <a:buClr>
                <a:srgbClr val="FC0128"/>
              </a:buClr>
            </a:pPr>
            <a:endParaRPr lang="en-US" altLang="zh-CN" sz="3600" dirty="0">
              <a:solidFill>
                <a:srgbClr val="0536D2"/>
              </a:solidFill>
            </a:endParaRPr>
          </a:p>
          <a:p>
            <a:endParaRPr lang="en-US" altLang="zh-CN" sz="36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3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87608"/>
            <a:ext cx="8931348" cy="640368"/>
          </a:xfrm>
        </p:spPr>
        <p:txBody>
          <a:bodyPr/>
          <a:lstStyle/>
          <a:p>
            <a:pPr algn="ctr"/>
            <a:r>
              <a:rPr lang="en-US" sz="4400" dirty="0" smtClean="0"/>
              <a:t>William &amp; Mary</a:t>
            </a:r>
            <a:endParaRPr lang="en-US" sz="4400" dirty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28600" y="862013"/>
            <a:ext cx="8610600" cy="863826"/>
          </a:xfrm>
        </p:spPr>
        <p:txBody>
          <a:bodyPr/>
          <a:lstStyle/>
          <a:p>
            <a:pPr lvl="1"/>
            <a:endParaRPr lang="en-US" sz="2200" dirty="0"/>
          </a:p>
          <a:p>
            <a:endParaRPr lang="en-US" sz="2200" dirty="0">
              <a:ea typeface="ＭＳ Ｐゴシック" pitchFamily="29" charset="-128"/>
              <a:cs typeface="ＭＳ Ｐゴシック" pitchFamily="2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96" y="1752600"/>
            <a:ext cx="4809768" cy="3547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800" y="862013"/>
            <a:ext cx="3975496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Second oldest-institution of higher education in the USA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Located in Williamsburg, VA, USA. </a:t>
            </a:r>
            <a:r>
              <a:rPr lang="en-US" sz="2000" i="1" dirty="0" smtClean="0">
                <a:solidFill>
                  <a:schemeClr val="tx1"/>
                </a:solidFill>
              </a:rPr>
              <a:t>Recently hosted ASPLOS conference </a:t>
            </a:r>
            <a:r>
              <a:rPr lang="mr-IN" sz="2000" i="1" dirty="0" smtClean="0">
                <a:solidFill>
                  <a:schemeClr val="tx1"/>
                </a:solidFill>
              </a:rPr>
              <a:t>–</a:t>
            </a:r>
            <a:r>
              <a:rPr lang="en-US" sz="2000" i="1" dirty="0" smtClean="0">
                <a:solidFill>
                  <a:schemeClr val="tx1"/>
                </a:solidFill>
              </a:rPr>
              <a:t> one of the top venues for computer architecture research.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I am affiliated with Computer Science Department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Graduate Program (~65-70 Ph.D. students)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tx1"/>
                </a:solidFill>
              </a:rPr>
              <a:t>25 Faculty Members</a:t>
            </a:r>
          </a:p>
          <a:p>
            <a:pPr marL="800100" lvl="1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Many graduated Ph.D. students have successfully established careers in academia &amp; industry.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 (Books &amp; Docs)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610600" cy="7187096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r>
              <a:rPr lang="pt-BR" sz="3000" i="1" dirty="0" smtClean="0"/>
              <a:t> </a:t>
            </a:r>
            <a:r>
              <a:rPr lang="pt-BR" sz="3000" i="1" dirty="0" err="1" smtClean="0"/>
              <a:t>Aamodt</a:t>
            </a:r>
            <a:r>
              <a:rPr lang="pt-BR" sz="3000" i="1" dirty="0"/>
              <a:t>, </a:t>
            </a:r>
            <a:r>
              <a:rPr lang="pt-BR" sz="3000" i="1" dirty="0" err="1"/>
              <a:t>Fung</a:t>
            </a:r>
            <a:r>
              <a:rPr lang="pt-BR" sz="3000" i="1" dirty="0"/>
              <a:t>, Rogers, “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General-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Purpose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Graphics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Processing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Architectures</a:t>
            </a:r>
            <a:r>
              <a:rPr lang="pt-BR" sz="3000" i="1" dirty="0"/>
              <a:t>” </a:t>
            </a:r>
            <a:r>
              <a:rPr lang="mr-IN" sz="3000" i="1" dirty="0"/>
              <a:t>–</a:t>
            </a:r>
            <a:r>
              <a:rPr lang="en-US" sz="3000" i="1" dirty="0"/>
              <a:t> Morgan &amp; Claypool Publishers, 1</a:t>
            </a:r>
            <a:r>
              <a:rPr lang="en-US" sz="3000" i="1" baseline="30000" dirty="0"/>
              <a:t>st</a:t>
            </a:r>
            <a:r>
              <a:rPr lang="en-US" sz="3000" i="1" dirty="0"/>
              <a:t> Edition </a:t>
            </a:r>
            <a:r>
              <a:rPr lang="en-US" sz="3000" i="1" dirty="0" smtClean="0"/>
              <a:t>(New book!)</a:t>
            </a:r>
            <a:endParaRPr lang="pt-BR" sz="30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50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183273"/>
            <a:ext cx="8153400" cy="533288"/>
          </a:xfrm>
        </p:spPr>
        <p:txBody>
          <a:bodyPr/>
          <a:lstStyle/>
          <a:p>
            <a:r>
              <a:rPr lang="en-US" altLang="zh-CN" sz="3600" dirty="0" smtClean="0"/>
              <a:t>Course Outline</a:t>
            </a:r>
            <a:endParaRPr lang="en-US" altLang="zh-CN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066800"/>
            <a:ext cx="8299450" cy="5960606"/>
          </a:xfrm>
        </p:spPr>
        <p:txBody>
          <a:bodyPr/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Lectures 1 and 2: Basics Concepts</a:t>
            </a:r>
          </a:p>
          <a:p>
            <a:pPr lvl="1"/>
            <a:r>
              <a:rPr lang="en-US" altLang="zh-CN" sz="2400" dirty="0" smtClean="0"/>
              <a:t> </a:t>
            </a:r>
            <a:r>
              <a:rPr lang="en-US" altLang="zh-CN" sz="2400" b="1" dirty="0" smtClean="0"/>
              <a:t>Basics of GPU Programming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Basics of GPU Architecture</a:t>
            </a:r>
          </a:p>
          <a:p>
            <a:r>
              <a:rPr lang="en-US" sz="3600" dirty="0" smtClean="0"/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3: GPU Performance Bottlenecks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Memory Bottlenecks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Compute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Bottlenecks 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Software and Hardware Solutions</a:t>
            </a:r>
          </a:p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Lecture 4: GPU Security Concerns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Timing channels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Possible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Software and Hardware Solutions</a:t>
            </a:r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085188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0" y="5265736"/>
            <a:ext cx="8229600" cy="1288558"/>
          </a:xfrm>
        </p:spPr>
        <p:txBody>
          <a:bodyPr/>
          <a:lstStyle/>
          <a:p>
            <a:pPr lvl="1" algn="ctr" eaLnBrk="1" hangingPunct="1">
              <a:buFontTx/>
              <a:buNone/>
            </a:pPr>
            <a:r>
              <a:rPr lang="en-US" sz="2400" b="1" dirty="0" smtClean="0"/>
              <a:t>CPU                                             GPU </a:t>
            </a:r>
          </a:p>
          <a:p>
            <a:pPr lvl="1" eaLnBrk="1" hangingPunct="1">
              <a:buNone/>
            </a:pPr>
            <a:endParaRPr lang="en-US" sz="2400" b="1" dirty="0" smtClean="0"/>
          </a:p>
          <a:p>
            <a:pPr lvl="1" eaLnBrk="1" hangingPunct="1">
              <a:buNone/>
            </a:pPr>
            <a:endParaRPr lang="en-US" sz="2400" b="1" dirty="0" smtClean="0"/>
          </a:p>
        </p:txBody>
      </p:sp>
      <p:pic>
        <p:nvPicPr>
          <p:cNvPr id="6151" name="Picture 3" descr="cpu.pd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713037"/>
            <a:ext cx="17907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951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-Right Arrow 5"/>
          <p:cNvSpPr/>
          <p:nvPr/>
        </p:nvSpPr>
        <p:spPr>
          <a:xfrm>
            <a:off x="3810000" y="3246437"/>
            <a:ext cx="1295400" cy="5334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20272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1034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21796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22558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gpu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2332037"/>
            <a:ext cx="22098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93377" y="897154"/>
            <a:ext cx="69781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is this system programmed (today)?</a:t>
            </a:r>
            <a:endParaRPr lang="en-US" sz="3200" dirty="0"/>
          </a:p>
        </p:txBody>
      </p:sp>
      <p:sp>
        <p:nvSpPr>
          <p:cNvPr id="17" name="Rectangle 174"/>
          <p:cNvSpPr>
            <a:spLocks noChangeArrowheads="1"/>
          </p:cNvSpPr>
          <p:nvPr/>
        </p:nvSpPr>
        <p:spPr bwMode="auto">
          <a:xfrm>
            <a:off x="1710531" y="423227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CPU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" name="Rectangle 174"/>
          <p:cNvSpPr>
            <a:spLocks noChangeArrowheads="1"/>
          </p:cNvSpPr>
          <p:nvPr/>
        </p:nvSpPr>
        <p:spPr bwMode="auto">
          <a:xfrm>
            <a:off x="5715000" y="4679154"/>
            <a:ext cx="1756569" cy="334963"/>
          </a:xfrm>
          <a:prstGeom prst="rect">
            <a:avLst/>
          </a:prstGeom>
          <a:solidFill>
            <a:srgbClr val="FFFF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tIns="0" rIns="0" bIns="0" anchor="ctr"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PU Memory</a:t>
            </a:r>
            <a:endParaRPr lang="en-US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GPU </a:t>
            </a:r>
            <a:r>
              <a:rPr lang="en-US" altLang="ja-JP" sz="4000" b="1" dirty="0">
                <a:solidFill>
                  <a:schemeClr val="accent6"/>
                </a:solidFill>
                <a:latin typeface="+mj-lt"/>
              </a:rPr>
              <a:t>Programming Model</a:t>
            </a:r>
          </a:p>
        </p:txBody>
      </p:sp>
      <p:sp>
        <p:nvSpPr>
          <p:cNvPr id="37891" name="Text Box 72"/>
          <p:cNvSpPr txBox="1">
            <a:spLocks noChangeArrowheads="1"/>
          </p:cNvSpPr>
          <p:nvPr/>
        </p:nvSpPr>
        <p:spPr bwMode="auto">
          <a:xfrm>
            <a:off x="1279525" y="18605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2" name="Line 73"/>
          <p:cNvSpPr>
            <a:spLocks noChangeShapeType="1"/>
          </p:cNvSpPr>
          <p:nvPr/>
        </p:nvSpPr>
        <p:spPr bwMode="auto">
          <a:xfrm>
            <a:off x="1868488" y="23860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Text Box 74"/>
          <p:cNvSpPr txBox="1">
            <a:spLocks noChangeArrowheads="1"/>
          </p:cNvSpPr>
          <p:nvPr/>
        </p:nvSpPr>
        <p:spPr bwMode="auto">
          <a:xfrm>
            <a:off x="2165350" y="22606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894" name="Line 75"/>
          <p:cNvSpPr>
            <a:spLocks noChangeShapeType="1"/>
          </p:cNvSpPr>
          <p:nvPr/>
        </p:nvSpPr>
        <p:spPr bwMode="auto">
          <a:xfrm flipV="1">
            <a:off x="3255963" y="2436813"/>
            <a:ext cx="936625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6"/>
          <p:cNvSpPr txBox="1">
            <a:spLocks noChangeArrowheads="1"/>
          </p:cNvSpPr>
          <p:nvPr/>
        </p:nvSpPr>
        <p:spPr bwMode="auto">
          <a:xfrm>
            <a:off x="3641725" y="2627313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done</a:t>
            </a:r>
            <a:endParaRPr lang="en-US" sz="1800">
              <a:latin typeface="Arial" charset="0"/>
            </a:endParaRPr>
          </a:p>
        </p:txBody>
      </p:sp>
      <p:sp>
        <p:nvSpPr>
          <p:cNvPr id="37896" name="Text Box 77"/>
          <p:cNvSpPr txBox="1">
            <a:spLocks noChangeArrowheads="1"/>
          </p:cNvSpPr>
          <p:nvPr/>
        </p:nvSpPr>
        <p:spPr bwMode="auto">
          <a:xfrm>
            <a:off x="2571750" y="30099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897" name="Text Box 78"/>
          <p:cNvSpPr txBox="1">
            <a:spLocks noChangeArrowheads="1"/>
          </p:cNvSpPr>
          <p:nvPr/>
        </p:nvSpPr>
        <p:spPr bwMode="auto">
          <a:xfrm>
            <a:off x="3946525" y="1855788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898" name="AutoShape 79"/>
          <p:cNvSpPr>
            <a:spLocks noChangeArrowheads="1"/>
          </p:cNvSpPr>
          <p:nvPr/>
        </p:nvSpPr>
        <p:spPr bwMode="auto">
          <a:xfrm>
            <a:off x="1462088" y="3760788"/>
            <a:ext cx="5556250" cy="144462"/>
          </a:xfrm>
          <a:prstGeom prst="rightArrow">
            <a:avLst>
              <a:gd name="adj1" fmla="val 50417"/>
              <a:gd name="adj2" fmla="val 54612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800">
              <a:latin typeface="Arial" charset="0"/>
            </a:endParaRPr>
          </a:p>
        </p:txBody>
      </p:sp>
      <p:sp>
        <p:nvSpPr>
          <p:cNvPr id="37899" name="Text Box 80"/>
          <p:cNvSpPr txBox="1">
            <a:spLocks noChangeArrowheads="1"/>
          </p:cNvSpPr>
          <p:nvPr/>
        </p:nvSpPr>
        <p:spPr bwMode="auto">
          <a:xfrm rot="-5400000">
            <a:off x="7439819" y="3615531"/>
            <a:ext cx="4587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Time</a:t>
            </a:r>
          </a:p>
        </p:txBody>
      </p:sp>
      <p:sp>
        <p:nvSpPr>
          <p:cNvPr id="37900" name="Line 88"/>
          <p:cNvSpPr>
            <a:spLocks noChangeShapeType="1"/>
          </p:cNvSpPr>
          <p:nvPr/>
        </p:nvSpPr>
        <p:spPr bwMode="auto">
          <a:xfrm flipV="1">
            <a:off x="2879725" y="20780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Text Box 89"/>
          <p:cNvSpPr txBox="1">
            <a:spLocks noChangeArrowheads="1"/>
          </p:cNvSpPr>
          <p:nvPr/>
        </p:nvSpPr>
        <p:spPr bwMode="auto">
          <a:xfrm>
            <a:off x="5476875" y="1847850"/>
            <a:ext cx="838200" cy="466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CPU</a:t>
            </a:r>
            <a:endParaRPr lang="en-US">
              <a:latin typeface="Arial" charset="0"/>
            </a:endParaRPr>
          </a:p>
        </p:txBody>
      </p:sp>
      <p:sp>
        <p:nvSpPr>
          <p:cNvPr id="37902" name="Line 90"/>
          <p:cNvSpPr>
            <a:spLocks noChangeShapeType="1"/>
          </p:cNvSpPr>
          <p:nvPr/>
        </p:nvSpPr>
        <p:spPr bwMode="auto">
          <a:xfrm>
            <a:off x="6065838" y="2373313"/>
            <a:ext cx="844550" cy="500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Text Box 91"/>
          <p:cNvSpPr txBox="1">
            <a:spLocks noChangeArrowheads="1"/>
          </p:cNvSpPr>
          <p:nvPr/>
        </p:nvSpPr>
        <p:spPr bwMode="auto">
          <a:xfrm>
            <a:off x="6362700" y="22479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800">
                <a:latin typeface="Arial" charset="0"/>
              </a:rPr>
              <a:t>spawn</a:t>
            </a:r>
            <a:endParaRPr lang="en-US" sz="1800">
              <a:latin typeface="Arial" charset="0"/>
            </a:endParaRPr>
          </a:p>
        </p:txBody>
      </p:sp>
      <p:sp>
        <p:nvSpPr>
          <p:cNvPr id="37904" name="Text Box 92"/>
          <p:cNvSpPr txBox="1">
            <a:spLocks noChangeArrowheads="1"/>
          </p:cNvSpPr>
          <p:nvPr/>
        </p:nvSpPr>
        <p:spPr bwMode="auto">
          <a:xfrm>
            <a:off x="6769100" y="2997200"/>
            <a:ext cx="854075" cy="4984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CA">
                <a:latin typeface="Arial" charset="0"/>
              </a:rPr>
              <a:t>GPU</a:t>
            </a:r>
            <a:endParaRPr lang="en-US">
              <a:latin typeface="Arial" charset="0"/>
            </a:endParaRPr>
          </a:p>
        </p:txBody>
      </p:sp>
      <p:sp>
        <p:nvSpPr>
          <p:cNvPr id="37905" name="Line 93"/>
          <p:cNvSpPr>
            <a:spLocks noChangeShapeType="1"/>
          </p:cNvSpPr>
          <p:nvPr/>
        </p:nvSpPr>
        <p:spPr bwMode="auto">
          <a:xfrm flipV="1">
            <a:off x="7077075" y="2065338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6" name="Line 94"/>
          <p:cNvSpPr>
            <a:spLocks noChangeShapeType="1"/>
          </p:cNvSpPr>
          <p:nvPr/>
        </p:nvSpPr>
        <p:spPr bwMode="auto">
          <a:xfrm flipV="1">
            <a:off x="4978400" y="2062163"/>
            <a:ext cx="342900" cy="7937"/>
          </a:xfrm>
          <a:prstGeom prst="lin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Rectangle 98"/>
          <p:cNvSpPr>
            <a:spLocks noGrp="1" noChangeArrowheads="1"/>
          </p:cNvSpPr>
          <p:nvPr>
            <p:ph idx="1"/>
          </p:nvPr>
        </p:nvSpPr>
        <p:spPr>
          <a:xfrm>
            <a:off x="509588" y="1087438"/>
            <a:ext cx="8224837" cy="5160962"/>
          </a:xfrm>
          <a:noFill/>
        </p:spPr>
        <p:txBody>
          <a:bodyPr>
            <a:normAutofit/>
          </a:bodyPr>
          <a:lstStyle/>
          <a:p>
            <a:r>
              <a:rPr lang="en-US" altLang="ja-JP" dirty="0" smtClean="0">
                <a:latin typeface="Arial  " charset="0"/>
                <a:ea typeface="ＭＳ Ｐゴシック" charset="0"/>
              </a:rPr>
              <a:t>CPU (host) “off-load</a:t>
            </a:r>
            <a:r>
              <a:rPr lang="en-US" altLang="ja-JP" dirty="0">
                <a:latin typeface="Arial  " charset="0"/>
                <a:ea typeface="ＭＳ Ｐゴシック" charset="0"/>
              </a:rPr>
              <a:t>” parallel kernels to </a:t>
            </a:r>
            <a:r>
              <a:rPr lang="en-US" altLang="ja-JP" dirty="0" smtClean="0">
                <a:latin typeface="Arial  " charset="0"/>
                <a:ea typeface="ＭＳ Ｐゴシック" charset="0"/>
              </a:rPr>
              <a:t>GPU (device)</a:t>
            </a:r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US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endParaRPr lang="en-CA" altLang="ja-JP" dirty="0">
              <a:latin typeface="Arial  " charset="0"/>
              <a:ea typeface="ＭＳ Ｐゴシック" charset="0"/>
            </a:endParaRPr>
          </a:p>
          <a:p>
            <a:pPr lvl="1"/>
            <a:endParaRPr lang="en-CA" altLang="ja-JP" dirty="0" smtClean="0">
              <a:latin typeface="Arial  " charset="0"/>
              <a:ea typeface="ＭＳ Ｐゴシック" charset="0"/>
            </a:endParaRPr>
          </a:p>
          <a:p>
            <a:pPr lvl="1"/>
            <a:r>
              <a:rPr lang="en-CA" altLang="ja-JP" sz="2400" dirty="0" smtClean="0">
                <a:latin typeface="Arial  " charset="0"/>
                <a:ea typeface="ＭＳ Ｐゴシック" charset="0"/>
              </a:rPr>
              <a:t>Transfer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data to GPU memory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GPU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spawns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threads </a:t>
            </a:r>
          </a:p>
          <a:p>
            <a:pPr lvl="1"/>
            <a:r>
              <a:rPr lang="en-CA" altLang="ja-JP" sz="2400" dirty="0">
                <a:latin typeface="Arial  " charset="0"/>
                <a:ea typeface="ＭＳ Ｐゴシック" charset="0"/>
              </a:rPr>
              <a:t>Need to transfer result data back to </a:t>
            </a:r>
            <a:r>
              <a:rPr lang="en-CA" altLang="ja-JP" sz="2400" dirty="0" smtClean="0">
                <a:latin typeface="Arial  " charset="0"/>
                <a:ea typeface="ＭＳ Ｐゴシック" charset="0"/>
              </a:rPr>
              <a:t>CPU main </a:t>
            </a:r>
            <a:r>
              <a:rPr lang="en-CA" altLang="ja-JP" sz="2400" dirty="0">
                <a:latin typeface="Arial  " charset="0"/>
                <a:ea typeface="ＭＳ Ｐゴシック" charset="0"/>
              </a:rPr>
              <a:t>memory</a:t>
            </a:r>
            <a:endParaRPr lang="en-US" altLang="ja-JP" sz="2400" dirty="0">
              <a:latin typeface="Arial  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6800" y="13329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+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2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102360"/>
            <a:ext cx="8313420" cy="467179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CUDA </a:t>
            </a:r>
            <a:r>
              <a:rPr lang="en-US" dirty="0">
                <a:solidFill>
                  <a:schemeClr val="accent6"/>
                </a:solidFill>
              </a:rPr>
              <a:t>Execution Model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idx="1"/>
          </p:nvPr>
        </p:nvSpPr>
        <p:spPr>
          <a:xfrm>
            <a:off x="244158" y="917864"/>
            <a:ext cx="8290560" cy="1118640"/>
          </a:xfrm>
        </p:spPr>
        <p:txBody>
          <a:bodyPr>
            <a:noAutofit/>
          </a:bodyPr>
          <a:lstStyle/>
          <a:p>
            <a:pPr marL="457189" indent="-45718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b="1" dirty="0" smtClean="0"/>
              <a:t>Application Code</a:t>
            </a:r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Serial parts </a:t>
            </a:r>
            <a:r>
              <a:rPr lang="en-US" sz="2800" dirty="0" smtClean="0"/>
              <a:t>(C code) in CPU (host)</a:t>
            </a:r>
            <a:endParaRPr lang="en-US" sz="2800" dirty="0"/>
          </a:p>
          <a:p>
            <a:pPr marL="973114" lvl="1" indent="-401629">
              <a:tabLst>
                <a:tab pos="1027088" algn="l"/>
                <a:tab pos="1941465" algn="l"/>
                <a:tab pos="2855842" algn="l"/>
                <a:tab pos="3770219" algn="l"/>
                <a:tab pos="4684596" algn="l"/>
                <a:tab pos="5598973" algn="l"/>
                <a:tab pos="6513350" algn="l"/>
                <a:tab pos="7427728" algn="l"/>
                <a:tab pos="8342105" algn="l"/>
                <a:tab pos="9256482" algn="l"/>
                <a:tab pos="10170859" algn="l"/>
              </a:tabLst>
            </a:pPr>
            <a:r>
              <a:rPr lang="en-US" sz="2800" dirty="0"/>
              <a:t>Parallel parts </a:t>
            </a:r>
            <a:r>
              <a:rPr lang="en-US" sz="2800" dirty="0" smtClean="0"/>
              <a:t>(Kernel code) in GPU (device)</a:t>
            </a:r>
            <a:endParaRPr lang="en-US" sz="2800" dirty="0"/>
          </a:p>
        </p:txBody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3902075" y="2716255"/>
            <a:ext cx="2262188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174" name="Group 4"/>
          <p:cNvGrpSpPr>
            <a:grpSpLocks/>
          </p:cNvGrpSpPr>
          <p:nvPr/>
        </p:nvGrpSpPr>
        <p:grpSpPr bwMode="auto">
          <a:xfrm>
            <a:off x="4302125" y="3224097"/>
            <a:ext cx="3927475" cy="626271"/>
            <a:chOff x="2817" y="2296"/>
            <a:chExt cx="2474" cy="526"/>
          </a:xfrm>
        </p:grpSpPr>
        <p:sp>
          <p:nvSpPr>
            <p:cNvPr id="7240" name="Rectangle 5"/>
            <p:cNvSpPr>
              <a:spLocks noChangeArrowheads="1"/>
            </p:cNvSpPr>
            <p:nvPr/>
          </p:nvSpPr>
          <p:spPr bwMode="auto">
            <a:xfrm>
              <a:off x="2817" y="2296"/>
              <a:ext cx="2474" cy="526"/>
            </a:xfrm>
            <a:prstGeom prst="rect">
              <a:avLst/>
            </a:prstGeom>
            <a:noFill/>
            <a:ln w="6350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1" name="Text Box 6"/>
            <p:cNvSpPr txBox="1">
              <a:spLocks noChangeArrowheads="1"/>
            </p:cNvSpPr>
            <p:nvPr/>
          </p:nvSpPr>
          <p:spPr bwMode="auto">
            <a:xfrm>
              <a:off x="4431" y="249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242" name="Group 7"/>
            <p:cNvGrpSpPr>
              <a:grpSpLocks/>
            </p:cNvGrpSpPr>
            <p:nvPr/>
          </p:nvGrpSpPr>
          <p:grpSpPr bwMode="auto">
            <a:xfrm>
              <a:off x="2872" y="2339"/>
              <a:ext cx="489" cy="440"/>
              <a:chOff x="2872" y="2339"/>
              <a:chExt cx="489" cy="440"/>
            </a:xfrm>
          </p:grpSpPr>
          <p:sp>
            <p:nvSpPr>
              <p:cNvPr id="7285" name="Text Box 8"/>
              <p:cNvSpPr txBox="1">
                <a:spLocks noChangeArrowheads="1"/>
              </p:cNvSpPr>
              <p:nvPr/>
            </p:nvSpPr>
            <p:spPr bwMode="auto">
              <a:xfrm>
                <a:off x="2872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86" name="Group 9"/>
              <p:cNvGrpSpPr>
                <a:grpSpLocks/>
              </p:cNvGrpSpPr>
              <p:nvPr/>
            </p:nvGrpSpPr>
            <p:grpSpPr bwMode="auto">
              <a:xfrm>
                <a:off x="2920" y="2393"/>
                <a:ext cx="392" cy="332"/>
                <a:chOff x="2920" y="2393"/>
                <a:chExt cx="392" cy="332"/>
              </a:xfrm>
            </p:grpSpPr>
            <p:sp>
              <p:nvSpPr>
                <p:cNvPr id="7287" name="Freeform 10"/>
                <p:cNvSpPr>
                  <a:spLocks/>
                </p:cNvSpPr>
                <p:nvPr/>
              </p:nvSpPr>
              <p:spPr bwMode="auto">
                <a:xfrm>
                  <a:off x="29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8" name="Freeform 11"/>
                <p:cNvSpPr>
                  <a:spLocks/>
                </p:cNvSpPr>
                <p:nvPr/>
              </p:nvSpPr>
              <p:spPr bwMode="auto">
                <a:xfrm>
                  <a:off x="2955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9" name="Freeform 12"/>
                <p:cNvSpPr>
                  <a:spLocks/>
                </p:cNvSpPr>
                <p:nvPr/>
              </p:nvSpPr>
              <p:spPr bwMode="auto">
                <a:xfrm>
                  <a:off x="2986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0" name="Freeform 13"/>
                <p:cNvSpPr>
                  <a:spLocks/>
                </p:cNvSpPr>
                <p:nvPr/>
              </p:nvSpPr>
              <p:spPr bwMode="auto">
                <a:xfrm>
                  <a:off x="301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1" name="Freeform 14"/>
                <p:cNvSpPr>
                  <a:spLocks/>
                </p:cNvSpPr>
                <p:nvPr/>
              </p:nvSpPr>
              <p:spPr bwMode="auto">
                <a:xfrm>
                  <a:off x="305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2" name="Freeform 15"/>
                <p:cNvSpPr>
                  <a:spLocks/>
                </p:cNvSpPr>
                <p:nvPr/>
              </p:nvSpPr>
              <p:spPr bwMode="auto">
                <a:xfrm>
                  <a:off x="3083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3" name="Freeform 16"/>
                <p:cNvSpPr>
                  <a:spLocks/>
                </p:cNvSpPr>
                <p:nvPr/>
              </p:nvSpPr>
              <p:spPr bwMode="auto">
                <a:xfrm>
                  <a:off x="311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4" name="Freeform 17"/>
                <p:cNvSpPr>
                  <a:spLocks/>
                </p:cNvSpPr>
                <p:nvPr/>
              </p:nvSpPr>
              <p:spPr bwMode="auto">
                <a:xfrm>
                  <a:off x="314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5" name="Freeform 18"/>
                <p:cNvSpPr>
                  <a:spLocks/>
                </p:cNvSpPr>
                <p:nvPr/>
              </p:nvSpPr>
              <p:spPr bwMode="auto">
                <a:xfrm>
                  <a:off x="317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6" name="Freeform 19"/>
                <p:cNvSpPr>
                  <a:spLocks/>
                </p:cNvSpPr>
                <p:nvPr/>
              </p:nvSpPr>
              <p:spPr bwMode="auto">
                <a:xfrm>
                  <a:off x="321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7" name="Freeform 20"/>
                <p:cNvSpPr>
                  <a:spLocks/>
                </p:cNvSpPr>
                <p:nvPr/>
              </p:nvSpPr>
              <p:spPr bwMode="auto">
                <a:xfrm>
                  <a:off x="324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3" name="Group 21"/>
            <p:cNvGrpSpPr>
              <a:grpSpLocks/>
            </p:cNvGrpSpPr>
            <p:nvPr/>
          </p:nvGrpSpPr>
          <p:grpSpPr bwMode="auto">
            <a:xfrm>
              <a:off x="3406" y="2339"/>
              <a:ext cx="489" cy="440"/>
              <a:chOff x="3406" y="2339"/>
              <a:chExt cx="489" cy="440"/>
            </a:xfrm>
          </p:grpSpPr>
          <p:sp>
            <p:nvSpPr>
              <p:cNvPr id="7272" name="Text Box 22"/>
              <p:cNvSpPr txBox="1">
                <a:spLocks noChangeArrowheads="1"/>
              </p:cNvSpPr>
              <p:nvPr/>
            </p:nvSpPr>
            <p:spPr bwMode="auto">
              <a:xfrm>
                <a:off x="340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73" name="Group 23"/>
              <p:cNvGrpSpPr>
                <a:grpSpLocks/>
              </p:cNvGrpSpPr>
              <p:nvPr/>
            </p:nvGrpSpPr>
            <p:grpSpPr bwMode="auto">
              <a:xfrm>
                <a:off x="3454" y="2393"/>
                <a:ext cx="392" cy="332"/>
                <a:chOff x="3454" y="2393"/>
                <a:chExt cx="392" cy="332"/>
              </a:xfrm>
            </p:grpSpPr>
            <p:sp>
              <p:nvSpPr>
                <p:cNvPr id="7274" name="Freeform 24"/>
                <p:cNvSpPr>
                  <a:spLocks/>
                </p:cNvSpPr>
                <p:nvPr/>
              </p:nvSpPr>
              <p:spPr bwMode="auto">
                <a:xfrm>
                  <a:off x="345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5" name="Freeform 25"/>
                <p:cNvSpPr>
                  <a:spLocks/>
                </p:cNvSpPr>
                <p:nvPr/>
              </p:nvSpPr>
              <p:spPr bwMode="auto">
                <a:xfrm>
                  <a:off x="348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6" name="Freeform 26"/>
                <p:cNvSpPr>
                  <a:spLocks/>
                </p:cNvSpPr>
                <p:nvPr/>
              </p:nvSpPr>
              <p:spPr bwMode="auto">
                <a:xfrm>
                  <a:off x="35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7" name="Freeform 27"/>
                <p:cNvSpPr>
                  <a:spLocks/>
                </p:cNvSpPr>
                <p:nvPr/>
              </p:nvSpPr>
              <p:spPr bwMode="auto">
                <a:xfrm>
                  <a:off x="355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8" name="Freeform 28"/>
                <p:cNvSpPr>
                  <a:spLocks/>
                </p:cNvSpPr>
                <p:nvPr/>
              </p:nvSpPr>
              <p:spPr bwMode="auto">
                <a:xfrm>
                  <a:off x="35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9" name="Freeform 29"/>
                <p:cNvSpPr>
                  <a:spLocks/>
                </p:cNvSpPr>
                <p:nvPr/>
              </p:nvSpPr>
              <p:spPr bwMode="auto">
                <a:xfrm>
                  <a:off x="361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0" name="Freeform 30"/>
                <p:cNvSpPr>
                  <a:spLocks/>
                </p:cNvSpPr>
                <p:nvPr/>
              </p:nvSpPr>
              <p:spPr bwMode="auto">
                <a:xfrm>
                  <a:off x="36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1" name="Freeform 31"/>
                <p:cNvSpPr>
                  <a:spLocks/>
                </p:cNvSpPr>
                <p:nvPr/>
              </p:nvSpPr>
              <p:spPr bwMode="auto">
                <a:xfrm>
                  <a:off x="368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2" name="Freeform 32"/>
                <p:cNvSpPr>
                  <a:spLocks/>
                </p:cNvSpPr>
                <p:nvPr/>
              </p:nvSpPr>
              <p:spPr bwMode="auto">
                <a:xfrm>
                  <a:off x="371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3" name="Freeform 33"/>
                <p:cNvSpPr>
                  <a:spLocks/>
                </p:cNvSpPr>
                <p:nvPr/>
              </p:nvSpPr>
              <p:spPr bwMode="auto">
                <a:xfrm>
                  <a:off x="374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4" name="Freeform 34"/>
                <p:cNvSpPr>
                  <a:spLocks/>
                </p:cNvSpPr>
                <p:nvPr/>
              </p:nvSpPr>
              <p:spPr bwMode="auto">
                <a:xfrm>
                  <a:off x="377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4" name="Group 35"/>
            <p:cNvGrpSpPr>
              <a:grpSpLocks/>
            </p:cNvGrpSpPr>
            <p:nvPr/>
          </p:nvGrpSpPr>
          <p:grpSpPr bwMode="auto">
            <a:xfrm>
              <a:off x="4746" y="2339"/>
              <a:ext cx="489" cy="440"/>
              <a:chOff x="4746" y="2339"/>
              <a:chExt cx="489" cy="440"/>
            </a:xfrm>
          </p:grpSpPr>
          <p:sp>
            <p:nvSpPr>
              <p:cNvPr id="7259" name="Text Box 36"/>
              <p:cNvSpPr txBox="1">
                <a:spLocks noChangeArrowheads="1"/>
              </p:cNvSpPr>
              <p:nvPr/>
            </p:nvSpPr>
            <p:spPr bwMode="auto">
              <a:xfrm>
                <a:off x="4746" y="233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60" name="Group 37"/>
              <p:cNvGrpSpPr>
                <a:grpSpLocks/>
              </p:cNvGrpSpPr>
              <p:nvPr/>
            </p:nvGrpSpPr>
            <p:grpSpPr bwMode="auto">
              <a:xfrm>
                <a:off x="4794" y="2393"/>
                <a:ext cx="392" cy="332"/>
                <a:chOff x="4794" y="2393"/>
                <a:chExt cx="392" cy="332"/>
              </a:xfrm>
            </p:grpSpPr>
            <p:sp>
              <p:nvSpPr>
                <p:cNvPr id="7261" name="Freeform 38"/>
                <p:cNvSpPr>
                  <a:spLocks/>
                </p:cNvSpPr>
                <p:nvPr/>
              </p:nvSpPr>
              <p:spPr bwMode="auto">
                <a:xfrm>
                  <a:off x="479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2" name="Freeform 39"/>
                <p:cNvSpPr>
                  <a:spLocks/>
                </p:cNvSpPr>
                <p:nvPr/>
              </p:nvSpPr>
              <p:spPr bwMode="auto">
                <a:xfrm>
                  <a:off x="482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3" name="Freeform 40"/>
                <p:cNvSpPr>
                  <a:spLocks/>
                </p:cNvSpPr>
                <p:nvPr/>
              </p:nvSpPr>
              <p:spPr bwMode="auto">
                <a:xfrm>
                  <a:off x="486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4" name="Freeform 41"/>
                <p:cNvSpPr>
                  <a:spLocks/>
                </p:cNvSpPr>
                <p:nvPr/>
              </p:nvSpPr>
              <p:spPr bwMode="auto">
                <a:xfrm>
                  <a:off x="489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5" name="Freeform 42"/>
                <p:cNvSpPr>
                  <a:spLocks/>
                </p:cNvSpPr>
                <p:nvPr/>
              </p:nvSpPr>
              <p:spPr bwMode="auto">
                <a:xfrm>
                  <a:off x="492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6" name="Freeform 43"/>
                <p:cNvSpPr>
                  <a:spLocks/>
                </p:cNvSpPr>
                <p:nvPr/>
              </p:nvSpPr>
              <p:spPr bwMode="auto">
                <a:xfrm>
                  <a:off x="495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7" name="Freeform 44"/>
                <p:cNvSpPr>
                  <a:spLocks/>
                </p:cNvSpPr>
                <p:nvPr/>
              </p:nvSpPr>
              <p:spPr bwMode="auto">
                <a:xfrm>
                  <a:off x="49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8" name="Freeform 45"/>
                <p:cNvSpPr>
                  <a:spLocks/>
                </p:cNvSpPr>
                <p:nvPr/>
              </p:nvSpPr>
              <p:spPr bwMode="auto">
                <a:xfrm>
                  <a:off x="50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9" name="Freeform 46"/>
                <p:cNvSpPr>
                  <a:spLocks/>
                </p:cNvSpPr>
                <p:nvPr/>
              </p:nvSpPr>
              <p:spPr bwMode="auto">
                <a:xfrm>
                  <a:off x="50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0" name="Freeform 47"/>
                <p:cNvSpPr>
                  <a:spLocks/>
                </p:cNvSpPr>
                <p:nvPr/>
              </p:nvSpPr>
              <p:spPr bwMode="auto">
                <a:xfrm>
                  <a:off x="50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1" name="Freeform 48"/>
                <p:cNvSpPr>
                  <a:spLocks/>
                </p:cNvSpPr>
                <p:nvPr/>
              </p:nvSpPr>
              <p:spPr bwMode="auto">
                <a:xfrm>
                  <a:off x="51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45" name="Group 49"/>
            <p:cNvGrpSpPr>
              <a:grpSpLocks/>
            </p:cNvGrpSpPr>
            <p:nvPr/>
          </p:nvGrpSpPr>
          <p:grpSpPr bwMode="auto">
            <a:xfrm>
              <a:off x="3942" y="2339"/>
              <a:ext cx="488" cy="440"/>
              <a:chOff x="3942" y="2339"/>
              <a:chExt cx="488" cy="440"/>
            </a:xfrm>
          </p:grpSpPr>
          <p:sp>
            <p:nvSpPr>
              <p:cNvPr id="7246" name="Text Box 50"/>
              <p:cNvSpPr txBox="1">
                <a:spLocks noChangeArrowheads="1"/>
              </p:cNvSpPr>
              <p:nvPr/>
            </p:nvSpPr>
            <p:spPr bwMode="auto">
              <a:xfrm>
                <a:off x="3942" y="233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47" name="Group 51"/>
              <p:cNvGrpSpPr>
                <a:grpSpLocks/>
              </p:cNvGrpSpPr>
              <p:nvPr/>
            </p:nvGrpSpPr>
            <p:grpSpPr bwMode="auto">
              <a:xfrm>
                <a:off x="3990" y="2393"/>
                <a:ext cx="391" cy="332"/>
                <a:chOff x="3990" y="2393"/>
                <a:chExt cx="391" cy="332"/>
              </a:xfrm>
            </p:grpSpPr>
            <p:sp>
              <p:nvSpPr>
                <p:cNvPr id="7248" name="Freeform 52"/>
                <p:cNvSpPr>
                  <a:spLocks/>
                </p:cNvSpPr>
                <p:nvPr/>
              </p:nvSpPr>
              <p:spPr bwMode="auto">
                <a:xfrm>
                  <a:off x="399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49" name="Freeform 53"/>
                <p:cNvSpPr>
                  <a:spLocks/>
                </p:cNvSpPr>
                <p:nvPr/>
              </p:nvSpPr>
              <p:spPr bwMode="auto">
                <a:xfrm>
                  <a:off x="4025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0" name="Freeform 54"/>
                <p:cNvSpPr>
                  <a:spLocks/>
                </p:cNvSpPr>
                <p:nvPr/>
              </p:nvSpPr>
              <p:spPr bwMode="auto">
                <a:xfrm>
                  <a:off x="405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1" name="Freeform 55"/>
                <p:cNvSpPr>
                  <a:spLocks/>
                </p:cNvSpPr>
                <p:nvPr/>
              </p:nvSpPr>
              <p:spPr bwMode="auto">
                <a:xfrm>
                  <a:off x="40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2" name="Freeform 56"/>
                <p:cNvSpPr>
                  <a:spLocks/>
                </p:cNvSpPr>
                <p:nvPr/>
              </p:nvSpPr>
              <p:spPr bwMode="auto">
                <a:xfrm>
                  <a:off x="41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3" name="Freeform 57"/>
                <p:cNvSpPr>
                  <a:spLocks/>
                </p:cNvSpPr>
                <p:nvPr/>
              </p:nvSpPr>
              <p:spPr bwMode="auto">
                <a:xfrm>
                  <a:off x="41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4" name="Freeform 58"/>
                <p:cNvSpPr>
                  <a:spLocks/>
                </p:cNvSpPr>
                <p:nvPr/>
              </p:nvSpPr>
              <p:spPr bwMode="auto">
                <a:xfrm>
                  <a:off x="41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5" name="Freeform 59"/>
                <p:cNvSpPr>
                  <a:spLocks/>
                </p:cNvSpPr>
                <p:nvPr/>
              </p:nvSpPr>
              <p:spPr bwMode="auto">
                <a:xfrm>
                  <a:off x="42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6" name="Freeform 60"/>
                <p:cNvSpPr>
                  <a:spLocks/>
                </p:cNvSpPr>
                <p:nvPr/>
              </p:nvSpPr>
              <p:spPr bwMode="auto">
                <a:xfrm>
                  <a:off x="42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7" name="Freeform 61"/>
                <p:cNvSpPr>
                  <a:spLocks/>
                </p:cNvSpPr>
                <p:nvPr/>
              </p:nvSpPr>
              <p:spPr bwMode="auto">
                <a:xfrm>
                  <a:off x="4280" y="2393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8" name="Freeform 62"/>
                <p:cNvSpPr>
                  <a:spLocks/>
                </p:cNvSpPr>
                <p:nvPr/>
              </p:nvSpPr>
              <p:spPr bwMode="auto">
                <a:xfrm>
                  <a:off x="4311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5" name="Group 63"/>
          <p:cNvGrpSpPr>
            <a:grpSpLocks/>
          </p:cNvGrpSpPr>
          <p:nvPr/>
        </p:nvGrpSpPr>
        <p:grpSpPr bwMode="auto">
          <a:xfrm>
            <a:off x="4302125" y="4664753"/>
            <a:ext cx="3927475" cy="625079"/>
            <a:chOff x="2817" y="3506"/>
            <a:chExt cx="2474" cy="525"/>
          </a:xfrm>
        </p:grpSpPr>
        <p:sp>
          <p:nvSpPr>
            <p:cNvPr id="7182" name="Rectangle 64"/>
            <p:cNvSpPr>
              <a:spLocks noChangeArrowheads="1"/>
            </p:cNvSpPr>
            <p:nvPr/>
          </p:nvSpPr>
          <p:spPr bwMode="auto">
            <a:xfrm>
              <a:off x="2817" y="3506"/>
              <a:ext cx="2474" cy="525"/>
            </a:xfrm>
            <a:prstGeom prst="rect">
              <a:avLst/>
            </a:prstGeom>
            <a:noFill/>
            <a:ln w="9525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Text Box 65"/>
            <p:cNvSpPr txBox="1">
              <a:spLocks noChangeArrowheads="1"/>
            </p:cNvSpPr>
            <p:nvPr/>
          </p:nvSpPr>
          <p:spPr bwMode="auto">
            <a:xfrm>
              <a:off x="4430" y="3708"/>
              <a:ext cx="316" cy="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80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184" name="Group 66"/>
            <p:cNvGrpSpPr>
              <a:grpSpLocks/>
            </p:cNvGrpSpPr>
            <p:nvPr/>
          </p:nvGrpSpPr>
          <p:grpSpPr bwMode="auto">
            <a:xfrm>
              <a:off x="2872" y="3549"/>
              <a:ext cx="489" cy="440"/>
              <a:chOff x="2872" y="3549"/>
              <a:chExt cx="489" cy="440"/>
            </a:xfrm>
          </p:grpSpPr>
          <p:sp>
            <p:nvSpPr>
              <p:cNvPr id="7227" name="Text Box 67"/>
              <p:cNvSpPr txBox="1">
                <a:spLocks noChangeArrowheads="1"/>
              </p:cNvSpPr>
              <p:nvPr/>
            </p:nvSpPr>
            <p:spPr bwMode="auto">
              <a:xfrm>
                <a:off x="2872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28" name="Group 68"/>
              <p:cNvGrpSpPr>
                <a:grpSpLocks/>
              </p:cNvGrpSpPr>
              <p:nvPr/>
            </p:nvGrpSpPr>
            <p:grpSpPr bwMode="auto">
              <a:xfrm>
                <a:off x="2920" y="3602"/>
                <a:ext cx="392" cy="332"/>
                <a:chOff x="2920" y="3602"/>
                <a:chExt cx="392" cy="332"/>
              </a:xfrm>
            </p:grpSpPr>
            <p:sp>
              <p:nvSpPr>
                <p:cNvPr id="7229" name="Freeform 69"/>
                <p:cNvSpPr>
                  <a:spLocks/>
                </p:cNvSpPr>
                <p:nvPr/>
              </p:nvSpPr>
              <p:spPr bwMode="auto">
                <a:xfrm>
                  <a:off x="29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0" name="Freeform 70"/>
                <p:cNvSpPr>
                  <a:spLocks/>
                </p:cNvSpPr>
                <p:nvPr/>
              </p:nvSpPr>
              <p:spPr bwMode="auto">
                <a:xfrm>
                  <a:off x="2955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1" name="Freeform 71"/>
                <p:cNvSpPr>
                  <a:spLocks/>
                </p:cNvSpPr>
                <p:nvPr/>
              </p:nvSpPr>
              <p:spPr bwMode="auto">
                <a:xfrm>
                  <a:off x="2986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2" name="Freeform 72"/>
                <p:cNvSpPr>
                  <a:spLocks/>
                </p:cNvSpPr>
                <p:nvPr/>
              </p:nvSpPr>
              <p:spPr bwMode="auto">
                <a:xfrm>
                  <a:off x="301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3" name="Freeform 73"/>
                <p:cNvSpPr>
                  <a:spLocks/>
                </p:cNvSpPr>
                <p:nvPr/>
              </p:nvSpPr>
              <p:spPr bwMode="auto">
                <a:xfrm>
                  <a:off x="305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4" name="Freeform 74"/>
                <p:cNvSpPr>
                  <a:spLocks/>
                </p:cNvSpPr>
                <p:nvPr/>
              </p:nvSpPr>
              <p:spPr bwMode="auto">
                <a:xfrm>
                  <a:off x="3083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5" name="Freeform 75"/>
                <p:cNvSpPr>
                  <a:spLocks/>
                </p:cNvSpPr>
                <p:nvPr/>
              </p:nvSpPr>
              <p:spPr bwMode="auto">
                <a:xfrm>
                  <a:off x="311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6" name="Freeform 76"/>
                <p:cNvSpPr>
                  <a:spLocks/>
                </p:cNvSpPr>
                <p:nvPr/>
              </p:nvSpPr>
              <p:spPr bwMode="auto">
                <a:xfrm>
                  <a:off x="314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7" name="Freeform 77"/>
                <p:cNvSpPr>
                  <a:spLocks/>
                </p:cNvSpPr>
                <p:nvPr/>
              </p:nvSpPr>
              <p:spPr bwMode="auto">
                <a:xfrm>
                  <a:off x="317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8" name="Freeform 78"/>
                <p:cNvSpPr>
                  <a:spLocks/>
                </p:cNvSpPr>
                <p:nvPr/>
              </p:nvSpPr>
              <p:spPr bwMode="auto">
                <a:xfrm>
                  <a:off x="321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9" name="Freeform 79"/>
                <p:cNvSpPr>
                  <a:spLocks/>
                </p:cNvSpPr>
                <p:nvPr/>
              </p:nvSpPr>
              <p:spPr bwMode="auto">
                <a:xfrm>
                  <a:off x="324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5" name="Group 80"/>
            <p:cNvGrpSpPr>
              <a:grpSpLocks/>
            </p:cNvGrpSpPr>
            <p:nvPr/>
          </p:nvGrpSpPr>
          <p:grpSpPr bwMode="auto">
            <a:xfrm>
              <a:off x="3406" y="3549"/>
              <a:ext cx="489" cy="440"/>
              <a:chOff x="3406" y="3549"/>
              <a:chExt cx="489" cy="440"/>
            </a:xfrm>
          </p:grpSpPr>
          <p:sp>
            <p:nvSpPr>
              <p:cNvPr id="7214" name="Text Box 81"/>
              <p:cNvSpPr txBox="1">
                <a:spLocks noChangeArrowheads="1"/>
              </p:cNvSpPr>
              <p:nvPr/>
            </p:nvSpPr>
            <p:spPr bwMode="auto">
              <a:xfrm>
                <a:off x="340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15" name="Group 82"/>
              <p:cNvGrpSpPr>
                <a:grpSpLocks/>
              </p:cNvGrpSpPr>
              <p:nvPr/>
            </p:nvGrpSpPr>
            <p:grpSpPr bwMode="auto">
              <a:xfrm>
                <a:off x="3454" y="3602"/>
                <a:ext cx="392" cy="332"/>
                <a:chOff x="3454" y="3602"/>
                <a:chExt cx="392" cy="332"/>
              </a:xfrm>
            </p:grpSpPr>
            <p:sp>
              <p:nvSpPr>
                <p:cNvPr id="7216" name="Freeform 83"/>
                <p:cNvSpPr>
                  <a:spLocks/>
                </p:cNvSpPr>
                <p:nvPr/>
              </p:nvSpPr>
              <p:spPr bwMode="auto">
                <a:xfrm>
                  <a:off x="345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7" name="Freeform 84"/>
                <p:cNvSpPr>
                  <a:spLocks/>
                </p:cNvSpPr>
                <p:nvPr/>
              </p:nvSpPr>
              <p:spPr bwMode="auto">
                <a:xfrm>
                  <a:off x="348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8" name="Freeform 85"/>
                <p:cNvSpPr>
                  <a:spLocks/>
                </p:cNvSpPr>
                <p:nvPr/>
              </p:nvSpPr>
              <p:spPr bwMode="auto">
                <a:xfrm>
                  <a:off x="35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9" name="Freeform 86"/>
                <p:cNvSpPr>
                  <a:spLocks/>
                </p:cNvSpPr>
                <p:nvPr/>
              </p:nvSpPr>
              <p:spPr bwMode="auto">
                <a:xfrm>
                  <a:off x="355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0" name="Freeform 87"/>
                <p:cNvSpPr>
                  <a:spLocks/>
                </p:cNvSpPr>
                <p:nvPr/>
              </p:nvSpPr>
              <p:spPr bwMode="auto">
                <a:xfrm>
                  <a:off x="35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1" name="Freeform 88"/>
                <p:cNvSpPr>
                  <a:spLocks/>
                </p:cNvSpPr>
                <p:nvPr/>
              </p:nvSpPr>
              <p:spPr bwMode="auto">
                <a:xfrm>
                  <a:off x="361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2" name="Freeform 89"/>
                <p:cNvSpPr>
                  <a:spLocks/>
                </p:cNvSpPr>
                <p:nvPr/>
              </p:nvSpPr>
              <p:spPr bwMode="auto">
                <a:xfrm>
                  <a:off x="36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3" name="Freeform 90"/>
                <p:cNvSpPr>
                  <a:spLocks/>
                </p:cNvSpPr>
                <p:nvPr/>
              </p:nvSpPr>
              <p:spPr bwMode="auto">
                <a:xfrm>
                  <a:off x="368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4" name="Freeform 91"/>
                <p:cNvSpPr>
                  <a:spLocks/>
                </p:cNvSpPr>
                <p:nvPr/>
              </p:nvSpPr>
              <p:spPr bwMode="auto">
                <a:xfrm>
                  <a:off x="371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5" name="Freeform 92"/>
                <p:cNvSpPr>
                  <a:spLocks/>
                </p:cNvSpPr>
                <p:nvPr/>
              </p:nvSpPr>
              <p:spPr bwMode="auto">
                <a:xfrm>
                  <a:off x="374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6" name="Freeform 93"/>
                <p:cNvSpPr>
                  <a:spLocks/>
                </p:cNvSpPr>
                <p:nvPr/>
              </p:nvSpPr>
              <p:spPr bwMode="auto">
                <a:xfrm>
                  <a:off x="377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6" name="Group 94"/>
            <p:cNvGrpSpPr>
              <a:grpSpLocks/>
            </p:cNvGrpSpPr>
            <p:nvPr/>
          </p:nvGrpSpPr>
          <p:grpSpPr bwMode="auto">
            <a:xfrm>
              <a:off x="4746" y="3549"/>
              <a:ext cx="489" cy="440"/>
              <a:chOff x="4746" y="3549"/>
              <a:chExt cx="489" cy="440"/>
            </a:xfrm>
          </p:grpSpPr>
          <p:sp>
            <p:nvSpPr>
              <p:cNvPr id="7201" name="Text Box 95"/>
              <p:cNvSpPr txBox="1">
                <a:spLocks noChangeArrowheads="1"/>
              </p:cNvSpPr>
              <p:nvPr/>
            </p:nvSpPr>
            <p:spPr bwMode="auto">
              <a:xfrm>
                <a:off x="4746" y="3549"/>
                <a:ext cx="490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02" name="Group 96"/>
              <p:cNvGrpSpPr>
                <a:grpSpLocks/>
              </p:cNvGrpSpPr>
              <p:nvPr/>
            </p:nvGrpSpPr>
            <p:grpSpPr bwMode="auto">
              <a:xfrm>
                <a:off x="4794" y="3602"/>
                <a:ext cx="392" cy="332"/>
                <a:chOff x="4794" y="3602"/>
                <a:chExt cx="392" cy="332"/>
              </a:xfrm>
            </p:grpSpPr>
            <p:sp>
              <p:nvSpPr>
                <p:cNvPr id="7203" name="Freeform 97"/>
                <p:cNvSpPr>
                  <a:spLocks/>
                </p:cNvSpPr>
                <p:nvPr/>
              </p:nvSpPr>
              <p:spPr bwMode="auto">
                <a:xfrm>
                  <a:off x="479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4" name="Freeform 98"/>
                <p:cNvSpPr>
                  <a:spLocks/>
                </p:cNvSpPr>
                <p:nvPr/>
              </p:nvSpPr>
              <p:spPr bwMode="auto">
                <a:xfrm>
                  <a:off x="482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5" name="Freeform 99"/>
                <p:cNvSpPr>
                  <a:spLocks/>
                </p:cNvSpPr>
                <p:nvPr/>
              </p:nvSpPr>
              <p:spPr bwMode="auto">
                <a:xfrm>
                  <a:off x="486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6" name="Freeform 100"/>
                <p:cNvSpPr>
                  <a:spLocks/>
                </p:cNvSpPr>
                <p:nvPr/>
              </p:nvSpPr>
              <p:spPr bwMode="auto">
                <a:xfrm>
                  <a:off x="489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7" name="Freeform 101"/>
                <p:cNvSpPr>
                  <a:spLocks/>
                </p:cNvSpPr>
                <p:nvPr/>
              </p:nvSpPr>
              <p:spPr bwMode="auto">
                <a:xfrm>
                  <a:off x="492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8" name="Freeform 102"/>
                <p:cNvSpPr>
                  <a:spLocks/>
                </p:cNvSpPr>
                <p:nvPr/>
              </p:nvSpPr>
              <p:spPr bwMode="auto">
                <a:xfrm>
                  <a:off x="495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9" name="Freeform 103"/>
                <p:cNvSpPr>
                  <a:spLocks/>
                </p:cNvSpPr>
                <p:nvPr/>
              </p:nvSpPr>
              <p:spPr bwMode="auto">
                <a:xfrm>
                  <a:off x="49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0" name="Freeform 104"/>
                <p:cNvSpPr>
                  <a:spLocks/>
                </p:cNvSpPr>
                <p:nvPr/>
              </p:nvSpPr>
              <p:spPr bwMode="auto">
                <a:xfrm>
                  <a:off x="50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1" name="Freeform 105"/>
                <p:cNvSpPr>
                  <a:spLocks/>
                </p:cNvSpPr>
                <p:nvPr/>
              </p:nvSpPr>
              <p:spPr bwMode="auto">
                <a:xfrm>
                  <a:off x="50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2" name="Freeform 106"/>
                <p:cNvSpPr>
                  <a:spLocks/>
                </p:cNvSpPr>
                <p:nvPr/>
              </p:nvSpPr>
              <p:spPr bwMode="auto">
                <a:xfrm>
                  <a:off x="50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3" name="Freeform 107"/>
                <p:cNvSpPr>
                  <a:spLocks/>
                </p:cNvSpPr>
                <p:nvPr/>
              </p:nvSpPr>
              <p:spPr bwMode="auto">
                <a:xfrm>
                  <a:off x="51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87" name="Group 108"/>
            <p:cNvGrpSpPr>
              <a:grpSpLocks/>
            </p:cNvGrpSpPr>
            <p:nvPr/>
          </p:nvGrpSpPr>
          <p:grpSpPr bwMode="auto">
            <a:xfrm>
              <a:off x="3942" y="3549"/>
              <a:ext cx="488" cy="440"/>
              <a:chOff x="3942" y="3549"/>
              <a:chExt cx="488" cy="440"/>
            </a:xfrm>
          </p:grpSpPr>
          <p:sp>
            <p:nvSpPr>
              <p:cNvPr id="7188" name="Text Box 109"/>
              <p:cNvSpPr txBox="1">
                <a:spLocks noChangeArrowheads="1"/>
              </p:cNvSpPr>
              <p:nvPr/>
            </p:nvSpPr>
            <p:spPr bwMode="auto">
              <a:xfrm>
                <a:off x="3942" y="3549"/>
                <a:ext cx="489" cy="441"/>
              </a:xfrm>
              <a:prstGeom prst="rect">
                <a:avLst/>
              </a:prstGeom>
              <a:noFill/>
              <a:ln w="3175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189" name="Group 110"/>
              <p:cNvGrpSpPr>
                <a:grpSpLocks/>
              </p:cNvGrpSpPr>
              <p:nvPr/>
            </p:nvGrpSpPr>
            <p:grpSpPr bwMode="auto">
              <a:xfrm>
                <a:off x="3990" y="3602"/>
                <a:ext cx="391" cy="332"/>
                <a:chOff x="3990" y="3602"/>
                <a:chExt cx="391" cy="332"/>
              </a:xfrm>
            </p:grpSpPr>
            <p:sp>
              <p:nvSpPr>
                <p:cNvPr id="7190" name="Freeform 111"/>
                <p:cNvSpPr>
                  <a:spLocks/>
                </p:cNvSpPr>
                <p:nvPr/>
              </p:nvSpPr>
              <p:spPr bwMode="auto">
                <a:xfrm>
                  <a:off x="399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1" name="Freeform 112"/>
                <p:cNvSpPr>
                  <a:spLocks/>
                </p:cNvSpPr>
                <p:nvPr/>
              </p:nvSpPr>
              <p:spPr bwMode="auto">
                <a:xfrm>
                  <a:off x="4025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2" name="Freeform 113"/>
                <p:cNvSpPr>
                  <a:spLocks/>
                </p:cNvSpPr>
                <p:nvPr/>
              </p:nvSpPr>
              <p:spPr bwMode="auto">
                <a:xfrm>
                  <a:off x="405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3" name="Freeform 114"/>
                <p:cNvSpPr>
                  <a:spLocks/>
                </p:cNvSpPr>
                <p:nvPr/>
              </p:nvSpPr>
              <p:spPr bwMode="auto">
                <a:xfrm>
                  <a:off x="40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4" name="Freeform 115"/>
                <p:cNvSpPr>
                  <a:spLocks/>
                </p:cNvSpPr>
                <p:nvPr/>
              </p:nvSpPr>
              <p:spPr bwMode="auto">
                <a:xfrm>
                  <a:off x="41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5" name="Freeform 116"/>
                <p:cNvSpPr>
                  <a:spLocks/>
                </p:cNvSpPr>
                <p:nvPr/>
              </p:nvSpPr>
              <p:spPr bwMode="auto">
                <a:xfrm>
                  <a:off x="41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6" name="Freeform 117"/>
                <p:cNvSpPr>
                  <a:spLocks/>
                </p:cNvSpPr>
                <p:nvPr/>
              </p:nvSpPr>
              <p:spPr bwMode="auto">
                <a:xfrm>
                  <a:off x="41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7" name="Freeform 118"/>
                <p:cNvSpPr>
                  <a:spLocks/>
                </p:cNvSpPr>
                <p:nvPr/>
              </p:nvSpPr>
              <p:spPr bwMode="auto">
                <a:xfrm>
                  <a:off x="42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8" name="Freeform 119"/>
                <p:cNvSpPr>
                  <a:spLocks/>
                </p:cNvSpPr>
                <p:nvPr/>
              </p:nvSpPr>
              <p:spPr bwMode="auto">
                <a:xfrm>
                  <a:off x="42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9" name="Freeform 120"/>
                <p:cNvSpPr>
                  <a:spLocks/>
                </p:cNvSpPr>
                <p:nvPr/>
              </p:nvSpPr>
              <p:spPr bwMode="auto">
                <a:xfrm>
                  <a:off x="4280" y="3602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0" name="Freeform 121"/>
                <p:cNvSpPr>
                  <a:spLocks/>
                </p:cNvSpPr>
                <p:nvPr/>
              </p:nvSpPr>
              <p:spPr bwMode="auto">
                <a:xfrm>
                  <a:off x="4311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76" name="Text Box 122"/>
          <p:cNvSpPr txBox="1">
            <a:spLocks noChangeArrowheads="1"/>
          </p:cNvSpPr>
          <p:nvPr/>
        </p:nvSpPr>
        <p:spPr bwMode="auto">
          <a:xfrm>
            <a:off x="875421" y="3175282"/>
            <a:ext cx="3983919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KernelA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7177" name="Freeform 123"/>
          <p:cNvSpPr>
            <a:spLocks/>
          </p:cNvSpPr>
          <p:nvPr/>
        </p:nvSpPr>
        <p:spPr bwMode="auto">
          <a:xfrm>
            <a:off x="6229353" y="2552582"/>
            <a:ext cx="73025" cy="606029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Text Box 124"/>
          <p:cNvSpPr txBox="1">
            <a:spLocks noChangeArrowheads="1"/>
          </p:cNvSpPr>
          <p:nvPr/>
        </p:nvSpPr>
        <p:spPr bwMode="auto">
          <a:xfrm>
            <a:off x="3914600" y="4113128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79" name="Freeform 125"/>
          <p:cNvSpPr>
            <a:spLocks/>
          </p:cNvSpPr>
          <p:nvPr/>
        </p:nvSpPr>
        <p:spPr bwMode="auto">
          <a:xfrm>
            <a:off x="6229353" y="3982523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Text Box 126"/>
          <p:cNvSpPr txBox="1">
            <a:spLocks noChangeArrowheads="1"/>
          </p:cNvSpPr>
          <p:nvPr/>
        </p:nvSpPr>
        <p:spPr bwMode="auto">
          <a:xfrm>
            <a:off x="935832" y="4641450"/>
            <a:ext cx="3860800" cy="58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400" b="1" dirty="0">
                <a:latin typeface="Arial" charset="0"/>
                <a:ea typeface="ＭＳ Ｐゴシック" pitchFamily="34" charset="-128"/>
              </a:rPr>
              <a:t>‏</a:t>
            </a:r>
            <a:endParaRPr lang="en-US" sz="1400" b="1" dirty="0"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451"/>
              </a:spcBef>
              <a:buClr>
                <a:srgbClr val="00CC00"/>
              </a:buClr>
            </a:pPr>
            <a:r>
              <a:rPr lang="en-US" sz="1400" b="1" dirty="0" err="1">
                <a:latin typeface="Arial" charset="0"/>
                <a:ea typeface="ＭＳ Ｐゴシック" pitchFamily="34" charset="-128"/>
              </a:rPr>
              <a:t>KernelB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nBlk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, 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nTid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400" b="1" dirty="0" err="1">
                <a:latin typeface="Arial" charset="0"/>
                <a:ea typeface="ＭＳ Ｐゴシック" pitchFamily="34" charset="-128"/>
              </a:rPr>
              <a:t>args</a:t>
            </a:r>
            <a:r>
              <a:rPr lang="en-US" sz="1400" b="1" dirty="0"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128" name="Round Diagonal Corner Rectangle 127"/>
          <p:cNvSpPr/>
          <p:nvPr/>
        </p:nvSpPr>
        <p:spPr>
          <a:xfrm>
            <a:off x="1406986" y="2384829"/>
            <a:ext cx="7211234" cy="3939771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Text Box 124"/>
          <p:cNvSpPr txBox="1">
            <a:spLocks noChangeArrowheads="1"/>
          </p:cNvSpPr>
          <p:nvPr/>
        </p:nvSpPr>
        <p:spPr bwMode="auto">
          <a:xfrm>
            <a:off x="3891756" y="5587669"/>
            <a:ext cx="2293939" cy="3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225"/>
              </a:spcBef>
              <a:buClr>
                <a:srgbClr val="3333CC"/>
              </a:buClr>
            </a:pPr>
            <a:r>
              <a:rPr lang="en-US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80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80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" name="Freeform 125"/>
          <p:cNvSpPr>
            <a:spLocks/>
          </p:cNvSpPr>
          <p:nvPr/>
        </p:nvSpPr>
        <p:spPr bwMode="auto">
          <a:xfrm>
            <a:off x="6206509" y="5457064"/>
            <a:ext cx="73025" cy="606028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34200" y="2353624"/>
            <a:ext cx="172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Application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52462"/>
      </p:ext>
    </p:extLst>
  </p:cSld>
  <p:clrMapOvr>
    <a:masterClrMapping/>
  </p:clrMapOvr>
  <p:transition advTm="67611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228600" y="685800"/>
            <a:ext cx="6553199" cy="4724400"/>
            <a:chOff x="2564928" y="2240544"/>
            <a:chExt cx="2957739" cy="1833946"/>
          </a:xfrm>
        </p:grpSpPr>
        <p:sp>
          <p:nvSpPr>
            <p:cNvPr id="62" name="Rounded Rectangle 61"/>
            <p:cNvSpPr/>
            <p:nvPr/>
          </p:nvSpPr>
          <p:spPr>
            <a:xfrm>
              <a:off x="3390667" y="2460291"/>
              <a:ext cx="642679" cy="1304227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443630" y="2524607"/>
              <a:ext cx="535566" cy="1935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1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43630" y="2771937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2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Round Diagonal Corner Rectangle 64"/>
            <p:cNvSpPr/>
            <p:nvPr/>
          </p:nvSpPr>
          <p:spPr>
            <a:xfrm>
              <a:off x="2574862" y="2460290"/>
              <a:ext cx="641576" cy="1614200"/>
            </a:xfrm>
            <a:prstGeom prst="round2Diag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2618109" y="2524109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1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858328" y="3603231"/>
              <a:ext cx="64268" cy="416876"/>
              <a:chOff x="2057400" y="3048000"/>
              <a:chExt cx="91440" cy="533400"/>
            </a:xfrm>
          </p:grpSpPr>
          <p:sp>
            <p:nvSpPr>
              <p:cNvPr id="68" name="Flowchart: Connector 77"/>
              <p:cNvSpPr/>
              <p:nvPr/>
            </p:nvSpPr>
            <p:spPr>
              <a:xfrm flipH="1">
                <a:off x="2057400" y="30480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lowchart: Connector 78"/>
              <p:cNvSpPr/>
              <p:nvPr/>
            </p:nvSpPr>
            <p:spPr>
              <a:xfrm flipH="1">
                <a:off x="2057400" y="32004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lowchart: Connector 79"/>
              <p:cNvSpPr/>
              <p:nvPr/>
            </p:nvSpPr>
            <p:spPr>
              <a:xfrm flipH="1">
                <a:off x="2065020" y="336042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lowchart: Connector 80"/>
              <p:cNvSpPr/>
              <p:nvPr/>
            </p:nvSpPr>
            <p:spPr>
              <a:xfrm flipH="1">
                <a:off x="2072640" y="3505200"/>
                <a:ext cx="76200" cy="7620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349788" y="2240544"/>
              <a:ext cx="704850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564928" y="2288799"/>
              <a:ext cx="731520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Application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2613346" y="2895591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2</a:t>
              </a:r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619697" y="3281362"/>
              <a:ext cx="556988" cy="264499"/>
            </a:xfrm>
            <a:prstGeom prst="roundRect">
              <a:avLst/>
            </a:prstGeom>
            <a:solidFill>
              <a:srgbClr val="C5F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Kernel 3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Trapezoid 75"/>
            <p:cNvSpPr/>
            <p:nvPr/>
          </p:nvSpPr>
          <p:spPr>
            <a:xfrm rot="16200000">
              <a:off x="2748898" y="2931407"/>
              <a:ext cx="1063169" cy="195763"/>
            </a:xfrm>
            <a:prstGeom prst="trapezoid">
              <a:avLst>
                <a:gd name="adj" fmla="val 207158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443614" y="3005308"/>
              <a:ext cx="535566" cy="177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Block 3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Flowchart: Connector 88"/>
            <p:cNvSpPr/>
            <p:nvPr/>
          </p:nvSpPr>
          <p:spPr>
            <a:xfrm flipH="1">
              <a:off x="3694681" y="3310679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lowchart: Connector 89"/>
            <p:cNvSpPr/>
            <p:nvPr/>
          </p:nvSpPr>
          <p:spPr>
            <a:xfrm flipH="1">
              <a:off x="3694681" y="3415182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Flowchart: Connector 90"/>
            <p:cNvSpPr/>
            <p:nvPr/>
          </p:nvSpPr>
          <p:spPr>
            <a:xfrm flipH="1">
              <a:off x="3694681" y="3524910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lowchart: Connector 91"/>
            <p:cNvSpPr/>
            <p:nvPr/>
          </p:nvSpPr>
          <p:spPr>
            <a:xfrm flipH="1">
              <a:off x="3694681" y="3624188"/>
              <a:ext cx="27432" cy="2743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rapezoid 81"/>
            <p:cNvSpPr/>
            <p:nvPr/>
          </p:nvSpPr>
          <p:spPr>
            <a:xfrm rot="16200000">
              <a:off x="3699544" y="2769607"/>
              <a:ext cx="764529" cy="178341"/>
            </a:xfrm>
            <a:prstGeom prst="trapezoid">
              <a:avLst>
                <a:gd name="adj" fmla="val 158900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175739" y="2493191"/>
              <a:ext cx="589122" cy="76986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 rot="5400000">
              <a:off x="4411828" y="236163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1</a:t>
              </a:r>
              <a:endPara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244309" y="2285217"/>
              <a:ext cx="482009" cy="17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CTA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 rot="5400000">
              <a:off x="4411828" y="2509301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2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 rot="5400000">
              <a:off x="4411828" y="2661733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3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 rot="5400000">
              <a:off x="4411828" y="2809402"/>
              <a:ext cx="109728" cy="457200"/>
            </a:xfrm>
            <a:prstGeom prst="round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6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Warp 4</a:t>
              </a:r>
              <a:endParaRPr lang="en-US" sz="1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V="1">
              <a:off x="3174303" y="2497704"/>
              <a:ext cx="204060" cy="41769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3170335" y="3140486"/>
              <a:ext cx="208029" cy="41185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-60000">
              <a:off x="3983114" y="2947635"/>
              <a:ext cx="173918" cy="2886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3981577" y="2488576"/>
              <a:ext cx="175455" cy="2794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rapezoid 92"/>
            <p:cNvSpPr/>
            <p:nvPr/>
          </p:nvSpPr>
          <p:spPr>
            <a:xfrm rot="16200000">
              <a:off x="4471085" y="2807797"/>
              <a:ext cx="640558" cy="178341"/>
            </a:xfrm>
            <a:prstGeom prst="trapezoid">
              <a:avLst>
                <a:gd name="adj" fmla="val 149554"/>
              </a:avLst>
            </a:prstGeom>
            <a:gradFill flip="none" rotWithShape="1">
              <a:gsLst>
                <a:gs pos="7000">
                  <a:schemeClr val="bg1"/>
                </a:gs>
                <a:gs pos="0">
                  <a:schemeClr val="bg1"/>
                </a:gs>
                <a:gs pos="64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solidFill>
                  <a:schemeClr val="tx1"/>
                </a:solidFill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4699811" y="294821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699811" y="2578676"/>
              <a:ext cx="182880" cy="2743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4867386" y="2709356"/>
              <a:ext cx="517712" cy="375189"/>
            </a:xfrm>
            <a:prstGeom prst="rect">
              <a:avLst/>
            </a:prstGeom>
            <a:solidFill>
              <a:srgbClr val="FFE497"/>
            </a:solidFill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7" name="Curved Connector 96"/>
            <p:cNvCxnSpPr/>
            <p:nvPr/>
          </p:nvCxnSpPr>
          <p:spPr>
            <a:xfrm rot="16200000" flipH="1">
              <a:off x="4826839" y="2845178"/>
              <a:ext cx="357324" cy="1071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97"/>
            <p:cNvCxnSpPr/>
            <p:nvPr/>
          </p:nvCxnSpPr>
          <p:spPr>
            <a:xfrm rot="16200000" flipH="1">
              <a:off x="4980698" y="2839222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/>
            <p:cNvCxnSpPr/>
            <p:nvPr/>
          </p:nvCxnSpPr>
          <p:spPr>
            <a:xfrm rot="16200000" flipH="1">
              <a:off x="4902171" y="2842796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/>
            <p:cNvCxnSpPr/>
            <p:nvPr/>
          </p:nvCxnSpPr>
          <p:spPr>
            <a:xfrm rot="16200000" flipH="1">
              <a:off x="5056561" y="2836840"/>
              <a:ext cx="357324" cy="107114"/>
            </a:xfrm>
            <a:prstGeom prst="curvedConnector3">
              <a:avLst>
                <a:gd name="adj1" fmla="val 32524"/>
              </a:avLst>
            </a:prstGeom>
            <a:ln w="158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895961" y="2535722"/>
              <a:ext cx="626706" cy="143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Threads</a:t>
              </a:r>
              <a:endPara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Flowchart: Connector 45"/>
            <p:cNvSpPr/>
            <p:nvPr/>
          </p:nvSpPr>
          <p:spPr>
            <a:xfrm flipH="1">
              <a:off x="4463881" y="3129669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Flowchart: Connector 46"/>
            <p:cNvSpPr/>
            <p:nvPr/>
          </p:nvSpPr>
          <p:spPr>
            <a:xfrm flipH="1">
              <a:off x="4463881" y="3201098"/>
              <a:ext cx="18288" cy="1828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Flowchart: Connector 47"/>
            <p:cNvSpPr/>
            <p:nvPr/>
          </p:nvSpPr>
          <p:spPr>
            <a:xfrm flipH="1">
              <a:off x="5267782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Flowchart: Connector 48"/>
            <p:cNvSpPr/>
            <p:nvPr/>
          </p:nvSpPr>
          <p:spPr>
            <a:xfrm flipH="1">
              <a:off x="5332085" y="2782066"/>
              <a:ext cx="9144" cy="9144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1" name="Rectangle 4"/>
          <p:cNvSpPr>
            <a:spLocks noChangeArrowheads="1"/>
          </p:cNvSpPr>
          <p:nvPr/>
        </p:nvSpPr>
        <p:spPr bwMode="auto">
          <a:xfrm>
            <a:off x="-685800" y="11906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ja-JP" sz="4000" b="1" dirty="0" smtClean="0">
                <a:solidFill>
                  <a:schemeClr val="accent6"/>
                </a:solidFill>
                <a:latin typeface="+mj-lt"/>
              </a:rPr>
              <a:t>GPU as SIMD machine</a:t>
            </a:r>
            <a:endParaRPr lang="en-US" altLang="ja-JP" sz="4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2796" y="3741566"/>
            <a:ext cx="3989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At a high-level, multiple threads work on same code (instructions) but different data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49" name="Group 135"/>
          <p:cNvGrpSpPr>
            <a:grpSpLocks/>
          </p:cNvGrpSpPr>
          <p:nvPr/>
        </p:nvGrpSpPr>
        <p:grpSpPr bwMode="auto">
          <a:xfrm>
            <a:off x="4152899" y="5410200"/>
            <a:ext cx="4648200" cy="1143000"/>
            <a:chOff x="2590" y="1797"/>
            <a:chExt cx="2928" cy="720"/>
          </a:xfrm>
        </p:grpSpPr>
        <p:grpSp>
          <p:nvGrpSpPr>
            <p:cNvPr id="50" name="Group 110"/>
            <p:cNvGrpSpPr>
              <a:grpSpLocks/>
            </p:cNvGrpSpPr>
            <p:nvPr/>
          </p:nvGrpSpPr>
          <p:grpSpPr bwMode="auto">
            <a:xfrm>
              <a:off x="2590" y="1797"/>
              <a:ext cx="2928" cy="720"/>
              <a:chOff x="2541" y="1241"/>
              <a:chExt cx="2928" cy="720"/>
            </a:xfrm>
          </p:grpSpPr>
          <p:sp>
            <p:nvSpPr>
              <p:cNvPr id="55" name="Rectangle 111"/>
              <p:cNvSpPr>
                <a:spLocks noChangeArrowheads="1"/>
              </p:cNvSpPr>
              <p:nvPr/>
            </p:nvSpPr>
            <p:spPr bwMode="auto">
              <a:xfrm>
                <a:off x="2541" y="1241"/>
                <a:ext cx="2928" cy="720"/>
              </a:xfrm>
              <a:prstGeom prst="rect">
                <a:avLst/>
              </a:prstGeom>
              <a:solidFill>
                <a:srgbClr val="FFBFD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1800"/>
              </a:p>
            </p:txBody>
          </p:sp>
          <p:sp>
            <p:nvSpPr>
              <p:cNvPr id="56" name="Rectangle 112"/>
              <p:cNvSpPr>
                <a:spLocks noChangeArrowheads="1"/>
              </p:cNvSpPr>
              <p:nvPr/>
            </p:nvSpPr>
            <p:spPr bwMode="auto">
              <a:xfrm>
                <a:off x="2605" y="1280"/>
                <a:ext cx="757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800">
                    <a:solidFill>
                      <a:srgbClr val="000000"/>
                    </a:solidFill>
                  </a:rPr>
                  <a:t>Thread Warp</a:t>
                </a:r>
                <a:endParaRPr lang="en-US" sz="1800"/>
              </a:p>
            </p:txBody>
          </p:sp>
          <p:sp>
            <p:nvSpPr>
              <p:cNvPr id="57" name="Rectangle 113"/>
              <p:cNvSpPr>
                <a:spLocks noChangeArrowheads="1"/>
              </p:cNvSpPr>
              <p:nvPr/>
            </p:nvSpPr>
            <p:spPr bwMode="auto">
              <a:xfrm>
                <a:off x="4438" y="1241"/>
                <a:ext cx="1031" cy="203"/>
              </a:xfrm>
              <a:prstGeom prst="rect">
                <a:avLst/>
              </a:prstGeom>
              <a:solidFill>
                <a:srgbClr val="FFEAF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800"/>
                  <a:t>Common PC</a:t>
                </a:r>
              </a:p>
            </p:txBody>
          </p:sp>
        </p:grpSp>
        <p:sp>
          <p:nvSpPr>
            <p:cNvPr id="51" name="Rectangle 114"/>
            <p:cNvSpPr>
              <a:spLocks noChangeArrowheads="1"/>
            </p:cNvSpPr>
            <p:nvPr/>
          </p:nvSpPr>
          <p:spPr bwMode="auto">
            <a:xfrm>
              <a:off x="3485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2</a:t>
              </a:r>
            </a:p>
          </p:txBody>
        </p:sp>
        <p:sp>
          <p:nvSpPr>
            <p:cNvPr id="52" name="Rectangle 115"/>
            <p:cNvSpPr>
              <a:spLocks noChangeArrowheads="1"/>
            </p:cNvSpPr>
            <p:nvPr/>
          </p:nvSpPr>
          <p:spPr bwMode="auto">
            <a:xfrm>
              <a:off x="4017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3</a:t>
              </a:r>
            </a:p>
          </p:txBody>
        </p:sp>
        <p:sp>
          <p:nvSpPr>
            <p:cNvPr id="53" name="Rectangle 116"/>
            <p:cNvSpPr>
              <a:spLocks noChangeArrowheads="1"/>
            </p:cNvSpPr>
            <p:nvPr/>
          </p:nvSpPr>
          <p:spPr bwMode="auto">
            <a:xfrm>
              <a:off x="4550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4</a:t>
              </a:r>
            </a:p>
          </p:txBody>
        </p:sp>
        <p:sp>
          <p:nvSpPr>
            <p:cNvPr id="54" name="Rectangle 117"/>
            <p:cNvSpPr>
              <a:spLocks noChangeArrowheads="1"/>
            </p:cNvSpPr>
            <p:nvPr/>
          </p:nvSpPr>
          <p:spPr bwMode="auto">
            <a:xfrm>
              <a:off x="2953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/>
                <a:t>Thread</a:t>
              </a:r>
            </a:p>
            <a:p>
              <a:pPr algn="ctr" eaLnBrk="0" hangingPunct="0"/>
              <a:r>
                <a:rPr lang="en-US" sz="180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8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19" y="98419"/>
            <a:ext cx="8313420" cy="46717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6"/>
                </a:solidFill>
                <a:latin typeface="Arial" charset="0"/>
              </a:rPr>
              <a:t>Kernel: Arrays </a:t>
            </a:r>
            <a:r>
              <a:rPr lang="en-US" sz="3600" dirty="0">
                <a:solidFill>
                  <a:schemeClr val="accent6"/>
                </a:solidFill>
                <a:latin typeface="Arial" charset="0"/>
              </a:rPr>
              <a:t>of Parallel Threads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79" y="878659"/>
            <a:ext cx="8290560" cy="111864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A CUDA kernel is executed by a </a:t>
            </a:r>
            <a:r>
              <a:rPr lang="en-US" sz="3200" dirty="0">
                <a:solidFill>
                  <a:schemeClr val="accent2"/>
                </a:solidFill>
                <a:latin typeface="Arial" charset="0"/>
              </a:rPr>
              <a:t>grid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Arial" charset="0"/>
              </a:rPr>
              <a:t>of</a:t>
            </a:r>
            <a:r>
              <a:rPr lang="en-US" sz="3200" dirty="0" smtClean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threads </a:t>
            </a: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All threads in a grid run the same kernel code (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Single Program Multiple Data)</a:t>
            </a:r>
            <a:r>
              <a:rPr lang="ar-SA" sz="24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2400" dirty="0">
              <a:solidFill>
                <a:srgbClr val="000000"/>
              </a:solidFill>
              <a:latin typeface="Arial" charset="0"/>
            </a:endParaRPr>
          </a:p>
          <a:p>
            <a:pPr lvl="1">
              <a:spcBef>
                <a:spcPts val="600"/>
              </a:spcBef>
              <a:buFont typeface="Arial" charset="0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Each thread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has indexes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that it uses to compute memory addresses and make control decisions</a:t>
            </a:r>
          </a:p>
          <a:p>
            <a:endParaRPr lang="en-US" sz="3200" dirty="0"/>
          </a:p>
        </p:txBody>
      </p:sp>
      <p:sp>
        <p:nvSpPr>
          <p:cNvPr id="19" name="Freeform 26"/>
          <p:cNvSpPr>
            <a:spLocks/>
          </p:cNvSpPr>
          <p:nvPr/>
        </p:nvSpPr>
        <p:spPr bwMode="auto">
          <a:xfrm>
            <a:off x="25400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28"/>
          <p:cNvSpPr>
            <a:spLocks/>
          </p:cNvSpPr>
          <p:nvPr/>
        </p:nvSpPr>
        <p:spPr bwMode="auto">
          <a:xfrm>
            <a:off x="81367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>
            <a:off x="13216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30"/>
          <p:cNvSpPr>
            <a:spLocks/>
          </p:cNvSpPr>
          <p:nvPr/>
        </p:nvSpPr>
        <p:spPr bwMode="auto">
          <a:xfrm>
            <a:off x="257897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3"/>
          <p:cNvSpPr>
            <a:spLocks/>
          </p:cNvSpPr>
          <p:nvPr/>
        </p:nvSpPr>
        <p:spPr bwMode="auto">
          <a:xfrm>
            <a:off x="205013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5398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15494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398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8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92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78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1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06400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0</a:t>
            </a:r>
          </a:p>
        </p:txBody>
      </p:sp>
      <p:sp>
        <p:nvSpPr>
          <p:cNvPr id="32" name="Freeform 26"/>
          <p:cNvSpPr>
            <a:spLocks/>
          </p:cNvSpPr>
          <p:nvPr/>
        </p:nvSpPr>
        <p:spPr bwMode="auto">
          <a:xfrm>
            <a:off x="32729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28"/>
          <p:cNvSpPr>
            <a:spLocks/>
          </p:cNvSpPr>
          <p:nvPr/>
        </p:nvSpPr>
        <p:spPr bwMode="auto">
          <a:xfrm>
            <a:off x="379698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9"/>
          <p:cNvSpPr>
            <a:spLocks/>
          </p:cNvSpPr>
          <p:nvPr/>
        </p:nvSpPr>
        <p:spPr bwMode="auto">
          <a:xfrm>
            <a:off x="43310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55469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33"/>
          <p:cNvSpPr>
            <a:spLocks/>
          </p:cNvSpPr>
          <p:nvPr/>
        </p:nvSpPr>
        <p:spPr bwMode="auto">
          <a:xfrm>
            <a:off x="502334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Box 22"/>
          <p:cNvSpPr txBox="1">
            <a:spLocks noChangeArrowheads="1"/>
          </p:cNvSpPr>
          <p:nvPr/>
        </p:nvSpPr>
        <p:spPr bwMode="auto">
          <a:xfrm>
            <a:off x="45212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530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64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49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283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42" name="TextBox 32"/>
          <p:cNvSpPr txBox="1">
            <a:spLocks noChangeArrowheads="1"/>
          </p:cNvSpPr>
          <p:nvPr/>
        </p:nvSpPr>
        <p:spPr bwMode="auto">
          <a:xfrm>
            <a:off x="3346449" y="3806536"/>
            <a:ext cx="1881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972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9972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46" name="Freeform 26"/>
          <p:cNvSpPr>
            <a:spLocks/>
          </p:cNvSpPr>
          <p:nvPr/>
        </p:nvSpPr>
        <p:spPr bwMode="auto">
          <a:xfrm>
            <a:off x="66098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7144130" y="4553951"/>
            <a:ext cx="241300" cy="1777604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769121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889976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Freeform 33"/>
          <p:cNvSpPr>
            <a:spLocks/>
          </p:cNvSpPr>
          <p:nvPr/>
        </p:nvSpPr>
        <p:spPr bwMode="auto">
          <a:xfrm>
            <a:off x="8365720" y="4553949"/>
            <a:ext cx="241300" cy="1778795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41"/>
          <p:cNvSpPr txBox="1">
            <a:spLocks noChangeArrowheads="1"/>
          </p:cNvSpPr>
          <p:nvPr/>
        </p:nvSpPr>
        <p:spPr bwMode="auto">
          <a:xfrm>
            <a:off x="7874000" y="44968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834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4168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026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636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61" name="TextBox 46"/>
          <p:cNvSpPr txBox="1">
            <a:spLocks noChangeArrowheads="1"/>
          </p:cNvSpPr>
          <p:nvPr/>
        </p:nvSpPr>
        <p:spPr bwMode="auto">
          <a:xfrm>
            <a:off x="6731000" y="3810000"/>
            <a:ext cx="2179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1"/>
                </a:solidFill>
              </a:rPr>
              <a:t>Thread Block N-1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350000" y="4268201"/>
            <a:ext cx="533400" cy="285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33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50000" y="4954000"/>
            <a:ext cx="2819400" cy="85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i = </a:t>
            </a:r>
            <a:r>
              <a:rPr lang="en-US" sz="1400" dirty="0" err="1">
                <a:solidFill>
                  <a:schemeClr val="tx1"/>
                </a:solidFill>
              </a:rPr>
              <a:t>blockIdx.x</a:t>
            </a:r>
            <a:r>
              <a:rPr lang="en-US" sz="1400" dirty="0">
                <a:solidFill>
                  <a:schemeClr val="tx1"/>
                </a:solidFill>
              </a:rPr>
              <a:t> * </a:t>
            </a:r>
            <a:r>
              <a:rPr lang="en-US" sz="1400" dirty="0" err="1">
                <a:solidFill>
                  <a:schemeClr val="tx1"/>
                </a:solidFill>
              </a:rPr>
              <a:t>blockDim.x</a:t>
            </a:r>
            <a:r>
              <a:rPr lang="en-US" sz="1400" dirty="0">
                <a:solidFill>
                  <a:schemeClr val="tx1"/>
                </a:solidFill>
              </a:rPr>
              <a:t> + </a:t>
            </a:r>
            <a:r>
              <a:rPr lang="en-US" sz="1400" dirty="0" err="1">
                <a:solidFill>
                  <a:schemeClr val="tx1"/>
                </a:solidFill>
              </a:rPr>
              <a:t>threadIdx.x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= A[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 + B[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64" name="TextBox 22"/>
          <p:cNvSpPr txBox="1">
            <a:spLocks noChangeArrowheads="1"/>
          </p:cNvSpPr>
          <p:nvPr/>
        </p:nvSpPr>
        <p:spPr bwMode="auto">
          <a:xfrm>
            <a:off x="5892800" y="5125452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65" name="TextBox 22"/>
          <p:cNvSpPr txBox="1">
            <a:spLocks noChangeArrowheads="1"/>
          </p:cNvSpPr>
          <p:nvPr/>
        </p:nvSpPr>
        <p:spPr bwMode="auto">
          <a:xfrm>
            <a:off x="4597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6" name="TextBox 22"/>
          <p:cNvSpPr txBox="1">
            <a:spLocks noChangeArrowheads="1"/>
          </p:cNvSpPr>
          <p:nvPr/>
        </p:nvSpPr>
        <p:spPr bwMode="auto">
          <a:xfrm>
            <a:off x="15494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  <p:sp>
        <p:nvSpPr>
          <p:cNvPr id="67" name="TextBox 22"/>
          <p:cNvSpPr txBox="1">
            <a:spLocks noChangeArrowheads="1"/>
          </p:cNvSpPr>
          <p:nvPr/>
        </p:nvSpPr>
        <p:spPr bwMode="auto">
          <a:xfrm>
            <a:off x="7874000" y="592555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02076266"/>
      </p:ext>
    </p:extLst>
  </p:cSld>
  <p:clrMapOvr>
    <a:masterClrMapping/>
  </p:clrMapOvr>
  <p:transition advTm="123823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0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313420" cy="584776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 smtClean="0">
                <a:solidFill>
                  <a:schemeClr val="accent6"/>
                </a:solidFill>
              </a:rPr>
              <a:t>Kernel, Blocks, Threads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555"/>
            <a:ext cx="9144000" cy="41368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5257800" y="3200400"/>
            <a:ext cx="1905000" cy="1524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77491112"/>
      </p:ext>
    </p:extLst>
  </p:cSld>
  <p:clrMapOvr>
    <a:masterClrMapping/>
  </p:clrMapOvr>
  <p:transition advTm="377371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3121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A[0]</a:t>
            </a:r>
          </a:p>
        </p:txBody>
      </p: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750097" y="1813621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A</a:t>
            </a:r>
          </a:p>
        </p:txBody>
      </p:sp>
      <p:sp>
        <p:nvSpPr>
          <p:cNvPr id="15364" name="TextBox 22"/>
          <p:cNvSpPr txBox="1">
            <a:spLocks noChangeArrowheads="1"/>
          </p:cNvSpPr>
          <p:nvPr/>
        </p:nvSpPr>
        <p:spPr bwMode="auto">
          <a:xfrm>
            <a:off x="750097" y="2552700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B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769543" y="3999012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/>
              <a:t>vector  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027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A[1]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93395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A[2]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35700" y="17526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A[N-1]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121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B[0]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027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B[1]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93395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B[2]</a:t>
            </a:r>
          </a:p>
        </p:txBody>
      </p:sp>
      <p:sp>
        <p:nvSpPr>
          <p:cNvPr id="15375" name="TextBox 33"/>
          <p:cNvSpPr txBox="1">
            <a:spLocks noChangeArrowheads="1"/>
          </p:cNvSpPr>
          <p:nvPr/>
        </p:nvSpPr>
        <p:spPr bwMode="auto">
          <a:xfrm>
            <a:off x="5473701" y="18669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15377" name="TextBox 35"/>
          <p:cNvSpPr txBox="1">
            <a:spLocks noChangeArrowheads="1"/>
          </p:cNvSpPr>
          <p:nvPr/>
        </p:nvSpPr>
        <p:spPr bwMode="auto">
          <a:xfrm>
            <a:off x="5473701" y="25527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35700" y="2495551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B[N-1]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3121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027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C[1]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93395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C[2]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35700" y="3924300"/>
            <a:ext cx="99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C[N-1]</a:t>
            </a:r>
          </a:p>
        </p:txBody>
      </p:sp>
      <p:sp>
        <p:nvSpPr>
          <p:cNvPr id="15385" name="TextBox 43"/>
          <p:cNvSpPr txBox="1">
            <a:spLocks noChangeArrowheads="1"/>
          </p:cNvSpPr>
          <p:nvPr/>
        </p:nvSpPr>
        <p:spPr bwMode="auto">
          <a:xfrm>
            <a:off x="5473701" y="403860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/>
              <a:t>…</a:t>
            </a:r>
          </a:p>
        </p:txBody>
      </p:sp>
      <p:sp>
        <p:nvSpPr>
          <p:cNvPr id="45" name="Oval 44"/>
          <p:cNvSpPr/>
          <p:nvPr/>
        </p:nvSpPr>
        <p:spPr>
          <a:xfrm>
            <a:off x="25407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47" name="Straight Arrow Connector 46"/>
          <p:cNvCxnSpPr>
            <a:endCxn id="45" idx="1"/>
          </p:cNvCxnSpPr>
          <p:nvPr/>
        </p:nvCxnSpPr>
        <p:spPr>
          <a:xfrm rot="16200000" flipH="1">
            <a:off x="20742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7"/>
          </p:cNvCxnSpPr>
          <p:nvPr/>
        </p:nvCxnSpPr>
        <p:spPr>
          <a:xfrm rot="5400000">
            <a:off x="28251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38" idx="0"/>
          </p:cNvCxnSpPr>
          <p:nvPr/>
        </p:nvCxnSpPr>
        <p:spPr>
          <a:xfrm rot="5400000">
            <a:off x="26646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5313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 rot="16200000" flipH="1">
            <a:off x="30648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7"/>
          </p:cNvCxnSpPr>
          <p:nvPr/>
        </p:nvCxnSpPr>
        <p:spPr>
          <a:xfrm rot="5400000">
            <a:off x="38157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4"/>
          </p:cNvCxnSpPr>
          <p:nvPr/>
        </p:nvCxnSpPr>
        <p:spPr>
          <a:xfrm rot="5400000">
            <a:off x="36552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4521995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7" name="Straight Arrow Connector 56"/>
          <p:cNvCxnSpPr>
            <a:endCxn id="56" idx="1"/>
          </p:cNvCxnSpPr>
          <p:nvPr/>
        </p:nvCxnSpPr>
        <p:spPr>
          <a:xfrm rot="16200000" flipH="1">
            <a:off x="4055470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6" idx="7"/>
          </p:cNvCxnSpPr>
          <p:nvPr/>
        </p:nvCxnSpPr>
        <p:spPr>
          <a:xfrm rot="5400000">
            <a:off x="4806357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4"/>
          </p:cNvCxnSpPr>
          <p:nvPr/>
        </p:nvCxnSpPr>
        <p:spPr>
          <a:xfrm rot="5400000">
            <a:off x="4645822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6464300" y="3238500"/>
            <a:ext cx="53340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9" name="Straight Arrow Connector 68"/>
          <p:cNvCxnSpPr>
            <a:endCxn id="68" idx="1"/>
          </p:cNvCxnSpPr>
          <p:nvPr/>
        </p:nvCxnSpPr>
        <p:spPr>
          <a:xfrm rot="16200000" flipH="1">
            <a:off x="5997776" y="2752527"/>
            <a:ext cx="1087041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8" idx="7"/>
          </p:cNvCxnSpPr>
          <p:nvPr/>
        </p:nvCxnSpPr>
        <p:spPr>
          <a:xfrm rot="5400000">
            <a:off x="6748663" y="3124003"/>
            <a:ext cx="344091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8" idx="4"/>
          </p:cNvCxnSpPr>
          <p:nvPr/>
        </p:nvCxnSpPr>
        <p:spPr>
          <a:xfrm rot="5400000">
            <a:off x="6588126" y="3781030"/>
            <a:ext cx="285751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Title 71"/>
          <p:cNvSpPr>
            <a:spLocks noGrp="1"/>
          </p:cNvSpPr>
          <p:nvPr>
            <p:ph type="title"/>
          </p:nvPr>
        </p:nvSpPr>
        <p:spPr>
          <a:xfrm>
            <a:off x="88305" y="95494"/>
            <a:ext cx="9055695" cy="86723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Vector </a:t>
            </a:r>
            <a:r>
              <a:rPr lang="en-US" sz="3200" dirty="0">
                <a:solidFill>
                  <a:schemeClr val="accent6"/>
                </a:solidFill>
              </a:rPr>
              <a:t>Addition Example</a:t>
            </a:r>
          </a:p>
        </p:txBody>
      </p:sp>
    </p:spTree>
    <p:extLst>
      <p:ext uri="{BB962C8B-B14F-4D97-AF65-F5344CB8AC3E}">
        <p14:creationId xmlns:p14="http://schemas.microsoft.com/office/powerpoint/2010/main" val="67744257"/>
      </p:ext>
    </p:extLst>
  </p:cSld>
  <p:clrMapOvr>
    <a:masterClrMapping/>
  </p:clrMapOvr>
  <p:transition advTm="64834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8313420" cy="46717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chemeClr val="accent6"/>
                </a:solidFill>
              </a:rPr>
              <a:t>Vector Addition – Traditional C Code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// Compute vector sum C = A + B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(float *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float *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sz="1800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for (i = 0; i&lt;n; i++)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[i] = 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dirty="0">
                <a:latin typeface="Courier New" pitchFamily="49" charset="0"/>
              </a:rPr>
              <a:t>// Memory allocation for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,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and </a:t>
            </a:r>
            <a:r>
              <a:rPr lang="en-US" sz="1800" dirty="0" err="1">
                <a:latin typeface="Courier New" pitchFamily="49" charset="0"/>
              </a:rPr>
              <a:t>h_C</a:t>
            </a:r>
            <a:endParaRPr lang="en-US" sz="1800" dirty="0">
              <a:latin typeface="Courier New" pitchFamily="49" charset="0"/>
            </a:endParaRP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	  // I/O to read </a:t>
            </a:r>
            <a:r>
              <a:rPr lang="en-US" sz="1800" dirty="0" err="1">
                <a:latin typeface="Courier New" pitchFamily="49" charset="0"/>
              </a:rPr>
              <a:t>h_A</a:t>
            </a:r>
            <a:r>
              <a:rPr lang="en-US" sz="1800" dirty="0">
                <a:latin typeface="Courier New" pitchFamily="49" charset="0"/>
              </a:rPr>
              <a:t> and </a:t>
            </a:r>
            <a:r>
              <a:rPr lang="en-US" sz="1800" dirty="0" err="1">
                <a:latin typeface="Courier New" pitchFamily="49" charset="0"/>
              </a:rPr>
              <a:t>h_B</a:t>
            </a:r>
            <a:r>
              <a:rPr lang="en-US" sz="1800" dirty="0">
                <a:latin typeface="Courier New" pitchFamily="49" charset="0"/>
              </a:rPr>
              <a:t>, N elements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	  </a:t>
            </a:r>
            <a:r>
              <a:rPr lang="en-US" sz="1800" dirty="0">
                <a:latin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vecAdd</a:t>
            </a:r>
            <a:r>
              <a:rPr lang="en-US" sz="1800" b="1" dirty="0"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h_A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h_B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h_C</a:t>
            </a:r>
            <a:r>
              <a:rPr lang="en-US" sz="1800" b="1" dirty="0">
                <a:latin typeface="Courier New" pitchFamily="49" charset="0"/>
              </a:rPr>
              <a:t>, N);</a:t>
            </a:r>
          </a:p>
          <a:p>
            <a:pPr>
              <a:buNone/>
            </a:pPr>
            <a:r>
              <a:rPr lang="en-US" sz="1800" dirty="0"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94489"/>
      </p:ext>
    </p:extLst>
  </p:cSld>
  <p:clrMapOvr>
    <a:masterClrMapping/>
  </p:clrMapOvr>
  <p:transition advTm="4737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55182" y="152400"/>
            <a:ext cx="8888818" cy="552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sz="3200" kern="0" dirty="0" smtClean="0"/>
              <a:t>Brief Introduction</a:t>
            </a:r>
            <a:endParaRPr lang="en-US" sz="320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7467"/>
            <a:ext cx="2362200" cy="24357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4845" y="3423453"/>
            <a:ext cx="2579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Adwait Jog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(Assistant Professor)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505200" y="904767"/>
            <a:ext cx="5049311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Interested in developing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 high</a:t>
            </a:r>
            <a:r>
              <a:rPr lang="en-US" sz="2800" dirty="0">
                <a:solidFill>
                  <a:schemeClr val="tx1"/>
                </a:solidFill>
                <a:latin typeface="Tahoma" pitchFamily="29" charset="0"/>
              </a:rPr>
              <a:t>-performance</a:t>
            </a: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, energy-efficient and scalable systems that are low cost, reliable, and secure.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505200" y="2730837"/>
            <a:ext cx="5049311" cy="9541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chemeClr val="tx1"/>
                </a:solidFill>
                <a:latin typeface="Tahoma" pitchFamily="29" charset="0"/>
              </a:rPr>
              <a:t>Special focus on GPU architectures and accelerators. </a:t>
            </a:r>
            <a:endParaRPr lang="en-US" sz="2800" dirty="0">
              <a:solidFill>
                <a:schemeClr val="tx1"/>
              </a:solidFill>
              <a:latin typeface="Tahoma" pitchFamily="2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55182" y="3996132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I lead Insight Computer Architecture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Lab at College of William and 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Mary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Tahoma" pitchFamily="29" charset="0"/>
              </a:rPr>
              <a:t>http://insight-</a:t>
            </a:r>
            <a:r>
              <a:rPr lang="en-US" sz="2800" dirty="0" err="1">
                <a:solidFill>
                  <a:srgbClr val="0070C0"/>
                </a:solidFill>
                <a:latin typeface="Tahoma" pitchFamily="29" charset="0"/>
              </a:rPr>
              <a:t>archlab.github.io</a:t>
            </a:r>
            <a:r>
              <a:rPr lang="en-US" sz="2800" dirty="0" smtClean="0">
                <a:solidFill>
                  <a:srgbClr val="0070C0"/>
                </a:solidFill>
                <a:latin typeface="Tahoma" pitchFamily="29" charset="0"/>
              </a:rPr>
              <a:t>/)</a:t>
            </a:r>
            <a:endParaRPr lang="en-US" sz="2800" dirty="0">
              <a:solidFill>
                <a:srgbClr val="0070C0"/>
              </a:solidFill>
              <a:latin typeface="Tahoma" pitchFamily="2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55182" y="5429416"/>
            <a:ext cx="82739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Our lab is funded by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US National Science Foundation (NSF) and </a:t>
            </a:r>
          </a:p>
          <a:p>
            <a:pPr marL="0" lvl="1" algn="ctr">
              <a:buClr>
                <a:schemeClr val="accent1"/>
              </a:buClr>
              <a:buSzPct val="65000"/>
            </a:pPr>
            <a:r>
              <a:rPr lang="en-US" sz="2800" dirty="0" smtClean="0">
                <a:solidFill>
                  <a:srgbClr val="C00000"/>
                </a:solidFill>
                <a:latin typeface="Tahoma" pitchFamily="29" charset="0"/>
              </a:rPr>
              <a:t>always looking to hire bright students at all levels. </a:t>
            </a:r>
            <a:endParaRPr lang="en-US" sz="2800" dirty="0">
              <a:solidFill>
                <a:srgbClr val="C00000"/>
              </a:solidFill>
              <a:latin typeface="Tahoma" pitchFamily="2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1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2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Title 12"/>
          <p:cNvSpPr>
            <a:spLocks noGrp="1"/>
          </p:cNvSpPr>
          <p:nvPr>
            <p:ph type="title"/>
          </p:nvPr>
        </p:nvSpPr>
        <p:spPr>
          <a:xfrm>
            <a:off x="-838200" y="113724"/>
            <a:ext cx="8710147" cy="584776"/>
          </a:xfrm>
        </p:spPr>
        <p:txBody>
          <a:bodyPr>
            <a:noAutofit/>
          </a:bodyPr>
          <a:lstStyle/>
          <a:p>
            <a:r>
              <a:rPr lang="en-US" sz="2667" dirty="0" err="1" smtClean="0"/>
              <a:t>vecAdd</a:t>
            </a:r>
            <a:r>
              <a:rPr lang="en-US" sz="2667" dirty="0" smtClean="0"/>
              <a:t> </a:t>
            </a:r>
            <a:r>
              <a:rPr lang="en-US" sz="2667" dirty="0"/>
              <a:t>CUDA Host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1000" y="762000"/>
            <a:ext cx="8445500" cy="6858000"/>
          </a:xfrm>
        </p:spPr>
        <p:txBody>
          <a:bodyPr>
            <a:noAutofit/>
          </a:bodyPr>
          <a:lstStyle/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#include &lt;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cuda.h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&gt;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void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vecAdd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h_A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h_B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float *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h_C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n)</a:t>
            </a:r>
            <a:r>
              <a:rPr lang="ar-SA" sz="1800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{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size = n*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(float); 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</a:rPr>
              <a:t>   float *</a:t>
            </a:r>
            <a:r>
              <a:rPr lang="en-US" sz="1800" dirty="0" err="1">
                <a:solidFill>
                  <a:srgbClr val="000000"/>
                </a:solidFill>
              </a:rPr>
              <a:t>d_A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d_B</a:t>
            </a:r>
            <a:r>
              <a:rPr lang="en-US" sz="1800" dirty="0">
                <a:solidFill>
                  <a:srgbClr val="000000"/>
                </a:solidFill>
              </a:rPr>
              <a:t>, *</a:t>
            </a:r>
            <a:r>
              <a:rPr lang="en-US" sz="1800" dirty="0" err="1">
                <a:solidFill>
                  <a:srgbClr val="000000"/>
                </a:solidFill>
              </a:rPr>
              <a:t>d_C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1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Allocate device memory for A, B, and C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	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// copy A and B to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GPU (device)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memory 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// Part 2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	//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Kernel launch code – the device performs the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vector addition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   // Part 3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	  </a:t>
            </a:r>
            <a:r>
              <a:rPr lang="en-US" sz="1800" dirty="0" smtClean="0">
                <a:latin typeface="Arial" charset="0"/>
              </a:rPr>
              <a:t>	 </a:t>
            </a:r>
            <a:r>
              <a:rPr lang="en-US" sz="1800" dirty="0">
                <a:latin typeface="Arial" charset="0"/>
              </a:rPr>
              <a:t>// copy C from the device memory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 smtClean="0">
                <a:latin typeface="Arial" charset="0"/>
              </a:rPr>
              <a:t>  	 // </a:t>
            </a:r>
            <a:r>
              <a:rPr lang="en-US" sz="1800" dirty="0">
                <a:latin typeface="Arial" charset="0"/>
              </a:rPr>
              <a:t>Free device vectors</a:t>
            </a:r>
          </a:p>
          <a:p>
            <a:pPr marL="0" indent="0"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en-US" sz="1800" dirty="0">
                <a:latin typeface="Arial" charset="0"/>
              </a:rPr>
              <a:t>}</a:t>
            </a:r>
          </a:p>
          <a:p>
            <a:pPr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lang="en-US" sz="1800" dirty="0">
              <a:solidFill>
                <a:srgbClr val="000000"/>
              </a:solidFill>
              <a:latin typeface="Arial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952874"/>
      </p:ext>
    </p:extLst>
  </p:cSld>
  <p:clrMapOvr>
    <a:masterClrMapping/>
  </p:clrMapOvr>
  <p:transition spd="med" advTm="59084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Vector Addition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size = n * </a:t>
            </a:r>
            <a:r>
              <a:rPr lang="en-US" dirty="0" err="1"/>
              <a:t>sizeof</a:t>
            </a:r>
            <a:r>
              <a:rPr lang="en-US" dirty="0"/>
              <a:t>(float); float *</a:t>
            </a:r>
            <a:r>
              <a:rPr lang="en-US" dirty="0" err="1"/>
              <a:t>d_A</a:t>
            </a:r>
            <a:r>
              <a:rPr lang="en-US" dirty="0"/>
              <a:t>, *</a:t>
            </a:r>
            <a:r>
              <a:rPr lang="en-US" dirty="0" err="1"/>
              <a:t>d_B</a:t>
            </a:r>
            <a:r>
              <a:rPr lang="en-US" dirty="0"/>
              <a:t>, *</a:t>
            </a:r>
            <a:r>
              <a:rPr lang="en-US" dirty="0" err="1"/>
              <a:t>d_C</a:t>
            </a:r>
            <a:r>
              <a:rPr lang="en-US" dirty="0"/>
              <a:t>;</a:t>
            </a:r>
          </a:p>
          <a:p>
            <a:pPr>
              <a:defRPr/>
            </a:pPr>
            <a:endParaRPr lang="en-US" sz="14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r>
              <a:rPr lang="en-US" dirty="0" err="1"/>
              <a:t>cudaMalloc</a:t>
            </a:r>
            <a:r>
              <a:rPr lang="en-US" dirty="0"/>
              <a:t>((void **) &amp;</a:t>
            </a:r>
            <a:r>
              <a:rPr lang="en-US" dirty="0" err="1"/>
              <a:t>d_A</a:t>
            </a:r>
            <a:r>
              <a:rPr lang="en-US" dirty="0"/>
              <a:t>, size);   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d_B</a:t>
            </a:r>
            <a:r>
              <a:rPr lang="en-US" dirty="0"/>
              <a:t>, size);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dirty="0" err="1" smtClean="0"/>
              <a:t>cudaMalloc</a:t>
            </a:r>
            <a:r>
              <a:rPr lang="en-US" dirty="0"/>
              <a:t>((void **) &amp;</a:t>
            </a:r>
            <a:r>
              <a:rPr lang="en-US" dirty="0" err="1"/>
              <a:t>d_C</a:t>
            </a:r>
            <a:r>
              <a:rPr lang="en-US" dirty="0"/>
              <a:t>, size); </a:t>
            </a:r>
          </a:p>
          <a:p>
            <a:pPr marL="0" indent="0">
              <a:buNone/>
              <a:defRPr/>
            </a:pPr>
            <a:r>
              <a:rPr lang="en-US" b="1" dirty="0"/>
              <a:t>    </a:t>
            </a:r>
            <a:endParaRPr lang="en-US" b="1" dirty="0" smtClean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d_A</a:t>
            </a:r>
            <a:r>
              <a:rPr lang="en-US" b="1" dirty="0"/>
              <a:t>, </a:t>
            </a:r>
            <a:r>
              <a:rPr lang="en-US" b="1" dirty="0" err="1"/>
              <a:t>h_A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 smtClean="0"/>
              <a:t>);</a:t>
            </a:r>
            <a:r>
              <a:rPr lang="en-US" dirty="0" smtClean="0"/>
              <a:t> </a:t>
            </a:r>
          </a:p>
          <a:p>
            <a:pPr marL="0" indent="0">
              <a:buNone/>
              <a:defRPr/>
            </a:pPr>
            <a:r>
              <a:rPr lang="en-US" b="1" dirty="0" smtClean="0"/>
              <a:t>    </a:t>
            </a:r>
            <a:r>
              <a:rPr lang="en-US" b="1" dirty="0" err="1" smtClean="0"/>
              <a:t>cudaMemcpy</a:t>
            </a:r>
            <a:r>
              <a:rPr lang="en-US" b="1" dirty="0" smtClean="0"/>
              <a:t>(</a:t>
            </a:r>
            <a:r>
              <a:rPr lang="en-US" b="1" dirty="0" err="1" smtClean="0"/>
              <a:t>d_B</a:t>
            </a:r>
            <a:r>
              <a:rPr lang="en-US" b="1" dirty="0"/>
              <a:t>, </a:t>
            </a:r>
            <a:r>
              <a:rPr lang="en-US" b="1" dirty="0" err="1"/>
              <a:t>h_B</a:t>
            </a:r>
            <a:r>
              <a:rPr lang="en-US" b="1" dirty="0"/>
              <a:t>, size, </a:t>
            </a:r>
            <a:r>
              <a:rPr lang="en-US" b="1" dirty="0" err="1"/>
              <a:t>cudaMemcpyHostToDevice</a:t>
            </a:r>
            <a:r>
              <a:rPr lang="en-US" b="1" dirty="0"/>
              <a:t>);</a:t>
            </a:r>
            <a:endParaRPr lang="en-US" sz="1800" dirty="0"/>
          </a:p>
          <a:p>
            <a:pPr marL="0" indent="0">
              <a:buNone/>
              <a:defRPr/>
            </a:pPr>
            <a:r>
              <a:rPr lang="en-US" dirty="0"/>
              <a:t>    </a:t>
            </a:r>
            <a:endParaRPr lang="en-US" sz="1400" dirty="0"/>
          </a:p>
          <a:p>
            <a:pPr marL="0" indent="0"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     // Kernel invocation code – to be shown later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b="1" dirty="0" smtClean="0"/>
              <a:t>     </a:t>
            </a:r>
            <a:r>
              <a:rPr lang="en-US" sz="1800" b="1" dirty="0" err="1" smtClean="0"/>
              <a:t>cudaMemcpy</a:t>
            </a:r>
            <a:r>
              <a:rPr lang="en-US" sz="1800" b="1" dirty="0" smtClean="0"/>
              <a:t>(</a:t>
            </a:r>
            <a:r>
              <a:rPr lang="en-US" sz="1800" b="1" dirty="0" err="1" smtClean="0"/>
              <a:t>h_C</a:t>
            </a:r>
            <a:r>
              <a:rPr lang="en-US" sz="1800" b="1" dirty="0" smtClean="0"/>
              <a:t>, </a:t>
            </a:r>
            <a:r>
              <a:rPr lang="en-US" sz="1800" b="1" dirty="0" err="1" smtClean="0"/>
              <a:t>d_C</a:t>
            </a:r>
            <a:r>
              <a:rPr lang="en-US" sz="1800" b="1" dirty="0" smtClean="0"/>
              <a:t>, size, </a:t>
            </a:r>
            <a:r>
              <a:rPr lang="en-US" sz="1800" b="1" dirty="0" err="1" smtClean="0"/>
              <a:t>cudaMemcpyDeviceToHost</a:t>
            </a:r>
            <a:r>
              <a:rPr lang="en-US" sz="1800" b="1" dirty="0" smtClean="0"/>
              <a:t>);</a:t>
            </a:r>
          </a:p>
          <a:p>
            <a:pPr marL="0" indent="0">
              <a:buNone/>
              <a:defRPr/>
            </a:pPr>
            <a:endParaRPr lang="en-US" sz="1800" dirty="0" smtClean="0"/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   // do processing of results 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dirty="0" smtClean="0"/>
              <a:t>     </a:t>
            </a:r>
            <a:r>
              <a:rPr lang="en-US" dirty="0" err="1" smtClean="0"/>
              <a:t>cudaFree</a:t>
            </a:r>
            <a:r>
              <a:rPr lang="en-US" dirty="0" smtClean="0"/>
              <a:t>(</a:t>
            </a:r>
            <a:r>
              <a:rPr lang="en-US" dirty="0" err="1" smtClean="0"/>
              <a:t>d_A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(</a:t>
            </a:r>
            <a:r>
              <a:rPr lang="en-US" dirty="0" err="1"/>
              <a:t>d_B</a:t>
            </a:r>
            <a:r>
              <a:rPr lang="en-US" dirty="0"/>
              <a:t>); </a:t>
            </a:r>
            <a:r>
              <a:rPr lang="en-US" dirty="0" err="1"/>
              <a:t>cudaFree</a:t>
            </a:r>
            <a:r>
              <a:rPr lang="en-US" dirty="0"/>
              <a:t> (</a:t>
            </a:r>
            <a:r>
              <a:rPr lang="en-US" dirty="0" err="1"/>
              <a:t>d_C</a:t>
            </a:r>
            <a:r>
              <a:rPr lang="en-US" dirty="0"/>
              <a:t>);</a:t>
            </a: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11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Invocation code (Host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dirty="0"/>
              <a:t>void </a:t>
            </a:r>
            <a:r>
              <a:rPr lang="en-US" dirty="0" err="1"/>
              <a:t>vecAdd</a:t>
            </a:r>
            <a:r>
              <a:rPr lang="en-US" dirty="0"/>
              <a:t>(float *</a:t>
            </a:r>
            <a:r>
              <a:rPr lang="en-US" dirty="0" err="1"/>
              <a:t>h_A</a:t>
            </a:r>
            <a:r>
              <a:rPr lang="en-US" dirty="0"/>
              <a:t>, float *</a:t>
            </a:r>
            <a:r>
              <a:rPr lang="en-US" dirty="0" err="1"/>
              <a:t>h_B</a:t>
            </a:r>
            <a:r>
              <a:rPr lang="en-US" dirty="0"/>
              <a:t>, float *</a:t>
            </a:r>
            <a:r>
              <a:rPr lang="en-US" dirty="0" err="1"/>
              <a:t>h_C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n)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.. Preparation code (See previous slide)</a:t>
            </a:r>
            <a:endParaRPr lang="en-US" sz="1400" b="1" dirty="0" smtClean="0"/>
          </a:p>
          <a:p>
            <a:pPr marL="0" indent="0">
              <a:buNone/>
            </a:pPr>
            <a:r>
              <a:rPr lang="en-US" dirty="0" smtClean="0"/>
              <a:t> 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 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blockSize</a:t>
            </a:r>
            <a:r>
              <a:rPr lang="en-US" dirty="0" smtClean="0"/>
              <a:t>, </a:t>
            </a:r>
            <a:r>
              <a:rPr lang="en-US" dirty="0" err="1" smtClean="0"/>
              <a:t>gridSize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    // Number of threads in each thread block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blockSize</a:t>
            </a:r>
            <a:r>
              <a:rPr lang="en-US" dirty="0" smtClean="0"/>
              <a:t> = 1024;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Number of thread blocks in grid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gridSize</a:t>
            </a:r>
            <a:r>
              <a:rPr lang="en-US" dirty="0" smtClean="0"/>
              <a:t> = (</a:t>
            </a:r>
            <a:r>
              <a:rPr lang="en-US" dirty="0" err="1" smtClean="0"/>
              <a:t>int</a:t>
            </a:r>
            <a:r>
              <a:rPr lang="en-US" dirty="0" smtClean="0"/>
              <a:t>)ceil((float)n/</a:t>
            </a:r>
            <a:r>
              <a:rPr lang="en-US" dirty="0" err="1" smtClean="0"/>
              <a:t>blockSize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dirty="0" smtClean="0"/>
              <a:t>    // Execute the kernel</a:t>
            </a:r>
          </a:p>
          <a:p>
            <a:pPr marL="0" indent="0">
              <a:buNone/>
            </a:pPr>
            <a:r>
              <a:rPr lang="en-US" dirty="0" smtClean="0"/>
              <a:t>    </a:t>
            </a:r>
            <a:r>
              <a:rPr lang="en-US" dirty="0" err="1" smtClean="0"/>
              <a:t>vecAdd</a:t>
            </a:r>
            <a:r>
              <a:rPr lang="en-US" dirty="0" smtClean="0"/>
              <a:t>&lt;&lt;&lt;</a:t>
            </a:r>
            <a:r>
              <a:rPr lang="en-US" dirty="0" err="1" smtClean="0"/>
              <a:t>gridSize</a:t>
            </a:r>
            <a:r>
              <a:rPr lang="en-US" dirty="0" smtClean="0"/>
              <a:t>, </a:t>
            </a:r>
            <a:r>
              <a:rPr lang="en-US" dirty="0" err="1" smtClean="0"/>
              <a:t>blockSize</a:t>
            </a:r>
            <a:r>
              <a:rPr lang="en-US" dirty="0" smtClean="0"/>
              <a:t>&gt;&gt;&gt;(</a:t>
            </a:r>
            <a:r>
              <a:rPr lang="en-US" dirty="0" err="1" smtClean="0"/>
              <a:t>d_A</a:t>
            </a:r>
            <a:r>
              <a:rPr lang="en-US" dirty="0" smtClean="0"/>
              <a:t>, </a:t>
            </a:r>
            <a:r>
              <a:rPr lang="en-US" dirty="0" err="1" smtClean="0"/>
              <a:t>d_B</a:t>
            </a:r>
            <a:r>
              <a:rPr lang="en-US" dirty="0" smtClean="0"/>
              <a:t>, </a:t>
            </a:r>
            <a:r>
              <a:rPr lang="en-US" dirty="0" err="1" smtClean="0"/>
              <a:t>d_C</a:t>
            </a:r>
            <a:r>
              <a:rPr lang="en-US" dirty="0" smtClean="0"/>
              <a:t>, n);</a:t>
            </a:r>
          </a:p>
          <a:p>
            <a:pPr marL="0" indent="0">
              <a:buNone/>
            </a:pPr>
            <a:r>
              <a:rPr lang="en-US" b="1" dirty="0" smtClean="0"/>
              <a:t>   </a:t>
            </a:r>
            <a:endParaRPr lang="en-US" b="1" dirty="0"/>
          </a:p>
          <a:p>
            <a:pPr marL="0" indent="0">
              <a:buNone/>
              <a:defRPr/>
            </a:pP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mr-IN" b="1" dirty="0" smtClean="0">
                <a:solidFill>
                  <a:srgbClr val="00B050"/>
                </a:solidFill>
              </a:rPr>
              <a:t>…</a:t>
            </a:r>
            <a:r>
              <a:rPr lang="en-US" b="1" dirty="0" smtClean="0">
                <a:solidFill>
                  <a:srgbClr val="00B050"/>
                </a:solidFill>
              </a:rPr>
              <a:t> Post-processing (See previous slide)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  <a:defRPr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10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13420" cy="467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Kernel Code (Device Side)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8290560" cy="1118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__global__ void vecAdd(double *a, double *b, double *c, int n)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   // Get our global thread ID</a:t>
            </a:r>
          </a:p>
          <a:p>
            <a:pPr marL="0" indent="0">
              <a:buNone/>
            </a:pPr>
            <a:r>
              <a:rPr lang="en-US" dirty="0"/>
              <a:t>    int id = blockIdx.x*blockDim.x+threadIdx.x;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   // Make sure we do not go out of bounds</a:t>
            </a:r>
          </a:p>
          <a:p>
            <a:pPr marL="0" indent="0">
              <a:buNone/>
            </a:pPr>
            <a:r>
              <a:rPr lang="en-US" dirty="0"/>
              <a:t>    if (id &lt; n)</a:t>
            </a:r>
          </a:p>
          <a:p>
            <a:pPr marL="0" indent="0">
              <a:buNone/>
            </a:pPr>
            <a:r>
              <a:rPr lang="en-US" dirty="0"/>
              <a:t>        c[id] = a[id] + b[id];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519178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Same code </a:t>
            </a:r>
            <a:r>
              <a:rPr lang="en-US" sz="2800" smtClean="0"/>
              <a:t>is run by several threads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5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059">
        <p:fade/>
      </p:transition>
    </mc:Choice>
    <mc:Fallback xmlns="">
      <p:transition spd="med" advTm="129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7013"/>
            <a:ext cx="7772400" cy="426142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Important CUDA </a:t>
            </a:r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Syntax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Extensions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254000" y="1066800"/>
            <a:ext cx="8686800" cy="4578689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Declaration </a:t>
            </a:r>
            <a:r>
              <a:rPr lang="en-US" sz="2800" dirty="0" err="1" smtClean="0">
                <a:latin typeface="Arial  " charset="0"/>
                <a:ea typeface="ＭＳ Ｐゴシック" pitchFamily="-65" charset="-128"/>
                <a:cs typeface="Arial  " charset="0"/>
              </a:rPr>
              <a:t>specifiers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__global__</a:t>
            </a:r>
            <a:r>
              <a:rPr lang="en-US" sz="2000" dirty="0">
                <a:solidFill>
                  <a:srgbClr val="0070C0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void foo(...)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;  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//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kernel entry point (runs on GPU)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Syntax for kernel </a:t>
            </a:r>
            <a:r>
              <a:rPr lang="en-US" sz="2800" dirty="0">
                <a:latin typeface="Arial  " charset="0"/>
                <a:ea typeface="ＭＳ Ｐゴシック" pitchFamily="-65" charset="-128"/>
                <a:cs typeface="Arial  " charset="0"/>
              </a:rPr>
              <a:t>launch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foo</a:t>
            </a:r>
            <a:r>
              <a:rPr lang="en-US" sz="2000" dirty="0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&lt;&lt;&lt;500, 128&gt;&gt;&gt;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(...); // 500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thread blocks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, 128 threads </a:t>
            </a:r>
            <a:r>
              <a:rPr lang="en-US" sz="2000" dirty="0" smtClean="0">
                <a:latin typeface="Arial  " charset="0"/>
                <a:ea typeface="ＭＳ Ｐゴシック" pitchFamily="-65" charset="-128"/>
                <a:cs typeface="Arial  " charset="0"/>
              </a:rPr>
              <a:t>each</a:t>
            </a:r>
          </a:p>
          <a:p>
            <a:pPr lvl="1" eaLnBrk="1" hangingPunct="1">
              <a:buFontTx/>
              <a:buNone/>
            </a:pP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eaLnBrk="1" hangingPunct="1"/>
            <a:r>
              <a:rPr lang="en-US" sz="2800" dirty="0" smtClean="0">
                <a:latin typeface="Arial  " charset="0"/>
                <a:ea typeface="ＭＳ Ｐゴシック" pitchFamily="-65" charset="-128"/>
                <a:cs typeface="Arial  " charset="0"/>
              </a:rPr>
              <a:t>Built in variables for thread identification</a:t>
            </a:r>
            <a:endParaRPr lang="en-US" sz="2800" dirty="0">
              <a:latin typeface="Arial  " charset="0"/>
              <a:ea typeface="ＭＳ Ｐゴシック" pitchFamily="-65" charset="-128"/>
              <a:cs typeface="Arial  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threadIdx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blockIdx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 dim3 </a:t>
            </a:r>
            <a:r>
              <a:rPr lang="en-US" sz="2000" dirty="0" err="1">
                <a:solidFill>
                  <a:srgbClr val="0000FF"/>
                </a:solidFill>
                <a:latin typeface="Arial  " charset="0"/>
                <a:ea typeface="ＭＳ Ｐゴシック" pitchFamily="-65" charset="-128"/>
                <a:cs typeface="Arial  " charset="0"/>
              </a:rPr>
              <a:t>blockDim</a:t>
            </a:r>
            <a:r>
              <a:rPr lang="en-US" sz="2000" dirty="0">
                <a:latin typeface="Arial  " charset="0"/>
                <a:ea typeface="ＭＳ Ｐゴシック" pitchFamily="-65" charset="-128"/>
                <a:cs typeface="Arial  " charset="0"/>
              </a:rPr>
              <a:t>;</a:t>
            </a:r>
          </a:p>
          <a:p>
            <a:pPr eaLnBrk="1" hangingPunct="1"/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Example: Original C 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533400" y="1176338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{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for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(</a:t>
            </a: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0; 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&lt; n; ++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 y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= a*x[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 + y[</a:t>
            </a:r>
            <a:r>
              <a:rPr lang="en-US" sz="20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20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nt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omitted: allocate and initialize memory</a:t>
            </a:r>
            <a:endParaRPr lang="en-US" sz="20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saxpy_serial</a:t>
            </a: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(n, 2.0, x, y); </a:t>
            </a: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Invoke serial SAXPY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kernel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// omitted: using result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  <a:r>
              <a:rPr lang="en-US" sz="20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2000" i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3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49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  " charset="0"/>
                <a:ea typeface="ＭＳ Ｐゴシック" pitchFamily="-65" charset="-128"/>
                <a:cs typeface="Arial  " charset="0"/>
              </a:rPr>
              <a:t>CUDA </a:t>
            </a:r>
            <a:r>
              <a:rPr lang="en-US" dirty="0" smtClean="0">
                <a:latin typeface="Arial  " charset="0"/>
                <a:ea typeface="ＭＳ Ｐゴシック" pitchFamily="-65" charset="-128"/>
                <a:cs typeface="Arial  " charset="0"/>
              </a:rPr>
              <a:t>Code</a:t>
            </a:r>
            <a:endParaRPr lang="en-US" dirty="0">
              <a:latin typeface="Arial  " charset="0"/>
              <a:ea typeface="ＭＳ Ｐゴシック" pitchFamily="-65" charset="-128"/>
              <a:cs typeface="Arial  " charset="0"/>
            </a:endParaRPr>
          </a:p>
        </p:txBody>
      </p:sp>
      <p:sp>
        <p:nvSpPr>
          <p:cNvPr id="33796" name="Text Placeholder 2"/>
          <p:cNvSpPr>
            <a:spLocks/>
          </p:cNvSpPr>
          <p:nvPr/>
        </p:nvSpPr>
        <p:spPr bwMode="auto">
          <a:xfrm>
            <a:off x="469900" y="990600"/>
            <a:ext cx="82296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__global__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n,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a,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*x, 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*y)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blockDim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+ 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threadIdx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.x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if(i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]=a*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x[i]+y[i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];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main()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allocate and initialize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memory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= (n + 255) / 256;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n);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cudaMalloc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**) &amp;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n);</a:t>
            </a:r>
            <a:endParaRPr lang="en-US" sz="1600" dirty="0" smtClean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d_x,h_x,n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d_y,h_y,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cudaMemcpyHostToDevice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saxpy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&lt;&lt;&lt;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nblocks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256&gt;&gt;&gt;(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 2.0,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d_x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,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d_y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h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_y,d_y,</a:t>
            </a:r>
            <a:r>
              <a:rPr lang="en-US" sz="1600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*</a:t>
            </a:r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sizeof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float</a:t>
            </a: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),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cudaMemcpyDeviceToHost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// </a:t>
            </a:r>
            <a:r>
              <a:rPr lang="en-US" sz="1600" i="1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omitted: </a:t>
            </a:r>
            <a:r>
              <a:rPr lang="en-US" sz="1600" i="1" dirty="0" smtClean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using result</a:t>
            </a:r>
            <a:endParaRPr lang="en-US" sz="1600" i="1" dirty="0">
              <a:solidFill>
                <a:schemeClr val="tx1"/>
              </a:solidFill>
              <a:latin typeface="Courier New" pitchFamily="-65" charset="0"/>
              <a:ea typeface="Courier New" pitchFamily="-65" charset="0"/>
              <a:cs typeface="Courier New" pitchFamily="-65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1600" dirty="0">
                <a:solidFill>
                  <a:schemeClr val="tx1"/>
                </a:solidFill>
                <a:latin typeface="Courier New" pitchFamily="-65" charset="0"/>
                <a:ea typeface="Courier New" pitchFamily="-65" charset="0"/>
                <a:cs typeface="Courier New" pitchFamily="-65" charset="0"/>
              </a:rPr>
              <a:t>}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9900" y="774699"/>
            <a:ext cx="7931653" cy="1876362"/>
            <a:chOff x="395536" y="3429000"/>
            <a:chExt cx="7930759" cy="1238944"/>
          </a:xfrm>
        </p:grpSpPr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395536" y="3429000"/>
              <a:ext cx="7632848" cy="1008112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01" name="TextBox 9"/>
            <p:cNvSpPr txBox="1">
              <a:spLocks noChangeArrowheads="1"/>
            </p:cNvSpPr>
            <p:nvPr/>
          </p:nvSpPr>
          <p:spPr bwMode="auto">
            <a:xfrm>
              <a:off x="6429622" y="4206279"/>
              <a:ext cx="18966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CA">
                  <a:solidFill>
                    <a:srgbClr val="0000FF"/>
                  </a:solidFill>
                </a:rPr>
                <a:t>Runs on 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1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67000"/>
            <a:ext cx="8153400" cy="586827"/>
          </a:xfrm>
        </p:spPr>
        <p:txBody>
          <a:bodyPr/>
          <a:lstStyle/>
          <a:p>
            <a:r>
              <a:rPr lang="en-US" sz="4000" smtClean="0"/>
              <a:t>Code to Hardware Mapping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797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2" y="215356"/>
            <a:ext cx="8153400" cy="42227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Code to Hardware Mapping: Transparent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ea typeface="PMingLiU" pitchFamily="18" charset="-120"/>
              </a:rPr>
              <a:t> </a:t>
            </a:r>
            <a:r>
              <a:rPr lang="en-US" altLang="zh-TW" dirty="0">
                <a:ea typeface="PMingLiU" pitchFamily="18" charset="-120"/>
              </a:rPr>
              <a:t>Scalability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48269" y="4812180"/>
            <a:ext cx="8787130" cy="2234795"/>
          </a:xfrm>
        </p:spPr>
        <p:txBody>
          <a:bodyPr>
            <a:normAutofit/>
          </a:bodyPr>
          <a:lstStyle/>
          <a:p>
            <a:pPr marL="457189" indent="-457189"/>
            <a:r>
              <a:rPr lang="en-US" altLang="zh-TW" dirty="0">
                <a:ea typeface="PMingLiU" pitchFamily="18" charset="-120"/>
              </a:rPr>
              <a:t>Each block can execute in any order relative to others. </a:t>
            </a:r>
          </a:p>
          <a:p>
            <a:pPr marL="457189" indent="-457189"/>
            <a:r>
              <a:rPr lang="en-US" altLang="zh-TW" dirty="0" smtClean="0">
                <a:ea typeface="PMingLiU" pitchFamily="18" charset="-120"/>
              </a:rPr>
              <a:t>GPU Hardware </a:t>
            </a:r>
            <a:r>
              <a:rPr lang="en-US" altLang="zh-TW" dirty="0">
                <a:ea typeface="PMingLiU" pitchFamily="18" charset="-120"/>
              </a:rPr>
              <a:t>is free to assign blocks to any processor at any </a:t>
            </a:r>
            <a:r>
              <a:rPr lang="en-US" altLang="zh-TW" dirty="0" smtClean="0">
                <a:ea typeface="PMingLiU" pitchFamily="18" charset="-120"/>
              </a:rPr>
              <a:t>time</a:t>
            </a:r>
          </a:p>
          <a:p>
            <a:pPr marL="974701" lvl="1" indent="-403215"/>
            <a:r>
              <a:rPr lang="en-US" altLang="zh-TW" sz="2400" dirty="0" smtClean="0">
                <a:ea typeface="PMingLiU" pitchFamily="18" charset="-120"/>
              </a:rPr>
              <a:t>A kernel scales to any number of parallel processors.</a:t>
            </a:r>
            <a:endParaRPr lang="en-US" altLang="zh-TW" sz="2400" dirty="0">
              <a:ea typeface="PMingLiU" pitchFamily="18" charset="-120"/>
            </a:endParaRP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5937940" y="2315443"/>
            <a:ext cx="1857375" cy="2300287"/>
            <a:chOff x="542" y="1600"/>
            <a:chExt cx="1170" cy="1932"/>
          </a:xfrm>
        </p:grpSpPr>
        <p:grpSp>
          <p:nvGrpSpPr>
            <p:cNvPr id="33852" name="Group 5"/>
            <p:cNvGrpSpPr>
              <a:grpSpLocks/>
            </p:cNvGrpSpPr>
            <p:nvPr/>
          </p:nvGrpSpPr>
          <p:grpSpPr bwMode="auto">
            <a:xfrm>
              <a:off x="660" y="1600"/>
              <a:ext cx="1052" cy="468"/>
              <a:chOff x="660" y="1688"/>
              <a:chExt cx="1052" cy="468"/>
            </a:xfrm>
          </p:grpSpPr>
          <p:sp>
            <p:nvSpPr>
              <p:cNvPr id="33887" name="Text Box 6"/>
              <p:cNvSpPr txBox="1">
                <a:spLocks noChangeArrowheads="1"/>
              </p:cNvSpPr>
              <p:nvPr/>
            </p:nvSpPr>
            <p:spPr bwMode="auto">
              <a:xfrm>
                <a:off x="660" y="1688"/>
                <a:ext cx="1052" cy="468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400" b="1" dirty="0" smtClean="0">
                    <a:latin typeface="Arial" pitchFamily="34" charset="0"/>
                    <a:ea typeface="PMingLiU" pitchFamily="18" charset="-120"/>
                  </a:rPr>
                  <a:t>GPU-2 (Device - 2</a:t>
                </a:r>
                <a:r>
                  <a:rPr lang="en-US" altLang="zh-TW" sz="1200" b="1" dirty="0" smtClean="0">
                    <a:latin typeface="Arial" pitchFamily="34" charset="0"/>
                    <a:ea typeface="PMingLiU" pitchFamily="18" charset="-120"/>
                  </a:rPr>
                  <a:t>)</a:t>
                </a:r>
                <a:endParaRPr lang="en-US" altLang="zh-TW" sz="12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8" name="Text Box 7"/>
              <p:cNvSpPr txBox="1">
                <a:spLocks noChangeArrowheads="1"/>
              </p:cNvSpPr>
              <p:nvPr/>
            </p:nvSpPr>
            <p:spPr bwMode="auto">
              <a:xfrm>
                <a:off x="727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9" name="Text Box 8"/>
              <p:cNvSpPr txBox="1">
                <a:spLocks noChangeArrowheads="1"/>
              </p:cNvSpPr>
              <p:nvPr/>
            </p:nvSpPr>
            <p:spPr bwMode="auto">
              <a:xfrm>
                <a:off x="1212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853" name="Group 9"/>
            <p:cNvGrpSpPr>
              <a:grpSpLocks/>
            </p:cNvGrpSpPr>
            <p:nvPr/>
          </p:nvGrpSpPr>
          <p:grpSpPr bwMode="auto">
            <a:xfrm>
              <a:off x="542" y="2241"/>
              <a:ext cx="1162" cy="1291"/>
              <a:chOff x="542" y="2321"/>
              <a:chExt cx="1162" cy="1291"/>
            </a:xfrm>
          </p:grpSpPr>
          <p:sp>
            <p:nvSpPr>
              <p:cNvPr id="33854" name="Line 10"/>
              <p:cNvSpPr>
                <a:spLocks noChangeShapeType="1"/>
              </p:cNvSpPr>
              <p:nvPr/>
            </p:nvSpPr>
            <p:spPr bwMode="auto">
              <a:xfrm>
                <a:off x="542" y="2321"/>
                <a:ext cx="1" cy="12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855" name="Group 11"/>
              <p:cNvGrpSpPr>
                <a:grpSpLocks/>
              </p:cNvGrpSpPr>
              <p:nvPr/>
            </p:nvGrpSpPr>
            <p:grpSpPr bwMode="auto">
              <a:xfrm>
                <a:off x="683" y="2321"/>
                <a:ext cx="1021" cy="291"/>
                <a:chOff x="1843" y="2745"/>
                <a:chExt cx="1021" cy="291"/>
              </a:xfrm>
            </p:grpSpPr>
            <p:sp>
              <p:nvSpPr>
                <p:cNvPr id="3388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81" name="Group 13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5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6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 dirty="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0</a:t>
                    </a:r>
                  </a:p>
                </p:txBody>
              </p:sp>
            </p:grpSp>
            <p:grpSp>
              <p:nvGrpSpPr>
                <p:cNvPr id="33882" name="Group 16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1</a:t>
                    </a:r>
                  </a:p>
                </p:txBody>
              </p:sp>
            </p:grpSp>
          </p:grpSp>
          <p:grpSp>
            <p:nvGrpSpPr>
              <p:cNvPr id="33856" name="Group 19"/>
              <p:cNvGrpSpPr>
                <a:grpSpLocks/>
              </p:cNvGrpSpPr>
              <p:nvPr/>
            </p:nvGrpSpPr>
            <p:grpSpPr bwMode="auto">
              <a:xfrm>
                <a:off x="683" y="2654"/>
                <a:ext cx="1021" cy="291"/>
                <a:chOff x="1843" y="2745"/>
                <a:chExt cx="1021" cy="291"/>
              </a:xfrm>
            </p:grpSpPr>
            <p:sp>
              <p:nvSpPr>
                <p:cNvPr id="3387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74" name="Group 21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9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2</a:t>
                    </a:r>
                  </a:p>
                </p:txBody>
              </p:sp>
            </p:grpSp>
            <p:grpSp>
              <p:nvGrpSpPr>
                <p:cNvPr id="33875" name="Group 24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6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7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3</a:t>
                    </a:r>
                  </a:p>
                </p:txBody>
              </p:sp>
            </p:grpSp>
          </p:grpSp>
          <p:grpSp>
            <p:nvGrpSpPr>
              <p:cNvPr id="33857" name="Group 27"/>
              <p:cNvGrpSpPr>
                <a:grpSpLocks/>
              </p:cNvGrpSpPr>
              <p:nvPr/>
            </p:nvGrpSpPr>
            <p:grpSpPr bwMode="auto">
              <a:xfrm>
                <a:off x="683" y="2987"/>
                <a:ext cx="1021" cy="291"/>
                <a:chOff x="1843" y="2745"/>
                <a:chExt cx="1021" cy="291"/>
              </a:xfrm>
            </p:grpSpPr>
            <p:sp>
              <p:nvSpPr>
                <p:cNvPr id="3386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7" name="Group 29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2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4</a:t>
                    </a:r>
                  </a:p>
                </p:txBody>
              </p:sp>
            </p:grpSp>
            <p:grpSp>
              <p:nvGrpSpPr>
                <p:cNvPr id="33868" name="Group 32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5</a:t>
                    </a:r>
                  </a:p>
                </p:txBody>
              </p:sp>
            </p:grpSp>
          </p:grpSp>
          <p:grpSp>
            <p:nvGrpSpPr>
              <p:cNvPr id="33858" name="Group 35"/>
              <p:cNvGrpSpPr>
                <a:grpSpLocks/>
              </p:cNvGrpSpPr>
              <p:nvPr/>
            </p:nvGrpSpPr>
            <p:grpSpPr bwMode="auto">
              <a:xfrm>
                <a:off x="683" y="3321"/>
                <a:ext cx="1021" cy="291"/>
                <a:chOff x="1843" y="2745"/>
                <a:chExt cx="1021" cy="291"/>
              </a:xfrm>
            </p:grpSpPr>
            <p:sp>
              <p:nvSpPr>
                <p:cNvPr id="3385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12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0" name="Group 37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5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6</a:t>
                    </a:r>
                  </a:p>
                </p:txBody>
              </p:sp>
            </p:grpSp>
            <p:grpSp>
              <p:nvGrpSpPr>
                <p:cNvPr id="33861" name="Group 40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2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8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3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2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7</a:t>
                    </a:r>
                  </a:p>
                </p:txBody>
              </p:sp>
            </p:grpSp>
          </p:grpSp>
        </p:grpSp>
      </p:grpSp>
      <p:grpSp>
        <p:nvGrpSpPr>
          <p:cNvPr id="33797" name="Group 43"/>
          <p:cNvGrpSpPr>
            <a:grpSpLocks/>
          </p:cNvGrpSpPr>
          <p:nvPr/>
        </p:nvGrpSpPr>
        <p:grpSpPr bwMode="auto">
          <a:xfrm>
            <a:off x="3783009" y="773064"/>
            <a:ext cx="1471612" cy="1423393"/>
            <a:chOff x="2233" y="1609"/>
            <a:chExt cx="927" cy="1059"/>
          </a:xfrm>
        </p:grpSpPr>
        <p:sp>
          <p:nvSpPr>
            <p:cNvPr id="33838" name="Text Box 44"/>
            <p:cNvSpPr txBox="1">
              <a:spLocks noChangeArrowheads="1"/>
            </p:cNvSpPr>
            <p:nvPr/>
          </p:nvSpPr>
          <p:spPr bwMode="auto">
            <a:xfrm>
              <a:off x="2233" y="1609"/>
              <a:ext cx="927" cy="1059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altLang="zh-TW" sz="1200" b="1" dirty="0" smtClean="0">
                  <a:latin typeface="Arial" pitchFamily="34" charset="0"/>
                  <a:ea typeface="PMingLiU" pitchFamily="18" charset="-120"/>
                </a:rPr>
                <a:t>Kernel</a:t>
              </a:r>
              <a:endParaRPr lang="en-US" altLang="zh-TW" sz="1200" b="1" dirty="0">
                <a:latin typeface="Arial" pitchFamily="34" charset="0"/>
                <a:ea typeface="PMingLiU" pitchFamily="18" charset="-120"/>
              </a:endParaRPr>
            </a:p>
          </p:txBody>
        </p:sp>
        <p:grpSp>
          <p:nvGrpSpPr>
            <p:cNvPr id="33839" name="Group 45"/>
            <p:cNvGrpSpPr>
              <a:grpSpLocks/>
            </p:cNvGrpSpPr>
            <p:nvPr/>
          </p:nvGrpSpPr>
          <p:grpSpPr bwMode="auto">
            <a:xfrm>
              <a:off x="2279" y="1809"/>
              <a:ext cx="835" cy="805"/>
              <a:chOff x="2353" y="1809"/>
              <a:chExt cx="835" cy="805"/>
            </a:xfrm>
          </p:grpSpPr>
          <p:grpSp>
            <p:nvGrpSpPr>
              <p:cNvPr id="33840" name="Group 46"/>
              <p:cNvGrpSpPr>
                <a:grpSpLocks/>
              </p:cNvGrpSpPr>
              <p:nvPr/>
            </p:nvGrpSpPr>
            <p:grpSpPr bwMode="auto">
              <a:xfrm>
                <a:off x="2353" y="1809"/>
                <a:ext cx="835" cy="173"/>
                <a:chOff x="2257" y="1809"/>
                <a:chExt cx="835" cy="173"/>
              </a:xfrm>
            </p:grpSpPr>
            <p:sp>
              <p:nvSpPr>
                <p:cNvPr id="33850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  <p:sp>
              <p:nvSpPr>
                <p:cNvPr id="33851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41" name="Group 49"/>
              <p:cNvGrpSpPr>
                <a:grpSpLocks/>
              </p:cNvGrpSpPr>
              <p:nvPr/>
            </p:nvGrpSpPr>
            <p:grpSpPr bwMode="auto">
              <a:xfrm>
                <a:off x="2353" y="2019"/>
                <a:ext cx="835" cy="173"/>
                <a:chOff x="2257" y="1809"/>
                <a:chExt cx="835" cy="173"/>
              </a:xfrm>
            </p:grpSpPr>
            <p:sp>
              <p:nvSpPr>
                <p:cNvPr id="3384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  <p:sp>
              <p:nvSpPr>
                <p:cNvPr id="3384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  <p:grpSp>
            <p:nvGrpSpPr>
              <p:cNvPr id="33842" name="Group 52"/>
              <p:cNvGrpSpPr>
                <a:grpSpLocks/>
              </p:cNvGrpSpPr>
              <p:nvPr/>
            </p:nvGrpSpPr>
            <p:grpSpPr bwMode="auto">
              <a:xfrm>
                <a:off x="2353" y="2230"/>
                <a:ext cx="835" cy="173"/>
                <a:chOff x="2257" y="1809"/>
                <a:chExt cx="835" cy="173"/>
              </a:xfrm>
            </p:grpSpPr>
            <p:sp>
              <p:nvSpPr>
                <p:cNvPr id="33846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  <p:sp>
              <p:nvSpPr>
                <p:cNvPr id="33847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43" name="Group 55"/>
              <p:cNvGrpSpPr>
                <a:grpSpLocks/>
              </p:cNvGrpSpPr>
              <p:nvPr/>
            </p:nvGrpSpPr>
            <p:grpSpPr bwMode="auto">
              <a:xfrm>
                <a:off x="2353" y="2441"/>
                <a:ext cx="835" cy="173"/>
                <a:chOff x="2257" y="1809"/>
                <a:chExt cx="835" cy="173"/>
              </a:xfrm>
            </p:grpSpPr>
            <p:sp>
              <p:nvSpPr>
                <p:cNvPr id="33844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  <p:sp>
              <p:nvSpPr>
                <p:cNvPr id="3384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603029" y="2759392"/>
            <a:ext cx="3340097" cy="1703134"/>
            <a:chOff x="5410200" y="1397003"/>
            <a:chExt cx="3340097" cy="1703134"/>
          </a:xfrm>
        </p:grpSpPr>
        <p:grpSp>
          <p:nvGrpSpPr>
            <p:cNvPr id="33798" name="Group 59"/>
            <p:cNvGrpSpPr>
              <a:grpSpLocks/>
            </p:cNvGrpSpPr>
            <p:nvPr/>
          </p:nvGrpSpPr>
          <p:grpSpPr bwMode="auto">
            <a:xfrm>
              <a:off x="5605460" y="1397003"/>
              <a:ext cx="3144837" cy="687385"/>
              <a:chOff x="3643" y="1817"/>
              <a:chExt cx="1981" cy="447"/>
            </a:xfrm>
          </p:grpSpPr>
          <p:sp>
            <p:nvSpPr>
              <p:cNvPr id="33833" name="Text Box 60"/>
              <p:cNvSpPr txBox="1">
                <a:spLocks noChangeArrowheads="1"/>
              </p:cNvSpPr>
              <p:nvPr/>
            </p:nvSpPr>
            <p:spPr bwMode="auto">
              <a:xfrm>
                <a:off x="3643" y="1817"/>
                <a:ext cx="1981" cy="419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600" b="1" dirty="0" smtClean="0">
                    <a:latin typeface="Arial" pitchFamily="34" charset="0"/>
                    <a:ea typeface="PMingLiU" pitchFamily="18" charset="-120"/>
                  </a:rPr>
                  <a:t>GPU-1 (Device - 1)</a:t>
                </a:r>
                <a:endParaRPr lang="en-US" altLang="zh-TW" sz="1600" b="1" dirty="0"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4" name="Text Box 61"/>
              <p:cNvSpPr txBox="1">
                <a:spLocks noChangeArrowheads="1"/>
              </p:cNvSpPr>
              <p:nvPr/>
            </p:nvSpPr>
            <p:spPr bwMode="auto">
              <a:xfrm>
                <a:off x="367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5" name="Text Box 62"/>
              <p:cNvSpPr txBox="1">
                <a:spLocks noChangeArrowheads="1"/>
              </p:cNvSpPr>
              <p:nvPr/>
            </p:nvSpPr>
            <p:spPr bwMode="auto">
              <a:xfrm>
                <a:off x="4164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6" name="Text Box 63"/>
              <p:cNvSpPr txBox="1">
                <a:spLocks noChangeArrowheads="1"/>
              </p:cNvSpPr>
              <p:nvPr/>
            </p:nvSpPr>
            <p:spPr bwMode="auto">
              <a:xfrm>
                <a:off x="4649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7" name="Text Box 64"/>
              <p:cNvSpPr txBox="1">
                <a:spLocks noChangeArrowheads="1"/>
              </p:cNvSpPr>
              <p:nvPr/>
            </p:nvSpPr>
            <p:spPr bwMode="auto">
              <a:xfrm>
                <a:off x="5135" y="2034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1800" dirty="0" smtClean="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P</a:t>
                </a:r>
                <a:endParaRPr lang="zh-TW" altLang="en-US" sz="1800" dirty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799" name="Group 65"/>
            <p:cNvGrpSpPr>
              <a:grpSpLocks/>
            </p:cNvGrpSpPr>
            <p:nvPr/>
          </p:nvGrpSpPr>
          <p:grpSpPr bwMode="auto">
            <a:xfrm>
              <a:off x="5605460" y="2247305"/>
              <a:ext cx="3144837" cy="346472"/>
              <a:chOff x="3659" y="2649"/>
              <a:chExt cx="1981" cy="291"/>
            </a:xfrm>
          </p:grpSpPr>
          <p:sp>
            <p:nvSpPr>
              <p:cNvPr id="33820" name="Text Box 66"/>
              <p:cNvSpPr txBox="1">
                <a:spLocks noChangeArrowheads="1"/>
              </p:cNvSpPr>
              <p:nvPr/>
            </p:nvSpPr>
            <p:spPr bwMode="auto">
              <a:xfrm>
                <a:off x="3659" y="2649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21" name="Group 67"/>
              <p:cNvGrpSpPr>
                <a:grpSpLocks/>
              </p:cNvGrpSpPr>
              <p:nvPr/>
            </p:nvGrpSpPr>
            <p:grpSpPr bwMode="auto">
              <a:xfrm>
                <a:off x="3695" y="2685"/>
                <a:ext cx="461" cy="230"/>
                <a:chOff x="3775" y="2037"/>
                <a:chExt cx="461" cy="230"/>
              </a:xfrm>
            </p:grpSpPr>
            <p:sp>
              <p:nvSpPr>
                <p:cNvPr id="3383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</p:grpSp>
          <p:grpSp>
            <p:nvGrpSpPr>
              <p:cNvPr id="33822" name="Group 70"/>
              <p:cNvGrpSpPr>
                <a:grpSpLocks/>
              </p:cNvGrpSpPr>
              <p:nvPr/>
            </p:nvGrpSpPr>
            <p:grpSpPr bwMode="auto">
              <a:xfrm>
                <a:off x="4180" y="2685"/>
                <a:ext cx="461" cy="230"/>
                <a:chOff x="3775" y="2037"/>
                <a:chExt cx="461" cy="230"/>
              </a:xfrm>
            </p:grpSpPr>
            <p:sp>
              <p:nvSpPr>
                <p:cNvPr id="33829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3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23" name="Group 73"/>
              <p:cNvGrpSpPr>
                <a:grpSpLocks/>
              </p:cNvGrpSpPr>
              <p:nvPr/>
            </p:nvGrpSpPr>
            <p:grpSpPr bwMode="auto">
              <a:xfrm>
                <a:off x="4665" y="2685"/>
                <a:ext cx="461" cy="230"/>
                <a:chOff x="3775" y="2037"/>
                <a:chExt cx="461" cy="230"/>
              </a:xfrm>
            </p:grpSpPr>
            <p:sp>
              <p:nvSpPr>
                <p:cNvPr id="33827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8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</p:grpSp>
          <p:grpSp>
            <p:nvGrpSpPr>
              <p:cNvPr id="33824" name="Group 76"/>
              <p:cNvGrpSpPr>
                <a:grpSpLocks/>
              </p:cNvGrpSpPr>
              <p:nvPr/>
            </p:nvGrpSpPr>
            <p:grpSpPr bwMode="auto">
              <a:xfrm>
                <a:off x="5151" y="2685"/>
                <a:ext cx="461" cy="230"/>
                <a:chOff x="3775" y="2037"/>
                <a:chExt cx="461" cy="230"/>
              </a:xfrm>
            </p:grpSpPr>
            <p:sp>
              <p:nvSpPr>
                <p:cNvPr id="33825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2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</p:grpSp>
        <p:grpSp>
          <p:nvGrpSpPr>
            <p:cNvPr id="33800" name="Group 79"/>
            <p:cNvGrpSpPr>
              <a:grpSpLocks/>
            </p:cNvGrpSpPr>
            <p:nvPr/>
          </p:nvGrpSpPr>
          <p:grpSpPr bwMode="auto">
            <a:xfrm>
              <a:off x="5605460" y="2637831"/>
              <a:ext cx="3144837" cy="346472"/>
              <a:chOff x="3603" y="3225"/>
              <a:chExt cx="1981" cy="291"/>
            </a:xfrm>
          </p:grpSpPr>
          <p:sp>
            <p:nvSpPr>
              <p:cNvPr id="33807" name="Text Box 80"/>
              <p:cNvSpPr txBox="1">
                <a:spLocks noChangeArrowheads="1"/>
              </p:cNvSpPr>
              <p:nvPr/>
            </p:nvSpPr>
            <p:spPr bwMode="auto">
              <a:xfrm>
                <a:off x="3603" y="3225"/>
                <a:ext cx="1981" cy="291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endParaRPr lang="zh-TW" altLang="en-US" sz="12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grpSp>
            <p:nvGrpSpPr>
              <p:cNvPr id="33808" name="Group 81"/>
              <p:cNvGrpSpPr>
                <a:grpSpLocks/>
              </p:cNvGrpSpPr>
              <p:nvPr/>
            </p:nvGrpSpPr>
            <p:grpSpPr bwMode="auto">
              <a:xfrm>
                <a:off x="3639" y="3261"/>
                <a:ext cx="461" cy="230"/>
                <a:chOff x="3775" y="2037"/>
                <a:chExt cx="461" cy="230"/>
              </a:xfrm>
            </p:grpSpPr>
            <p:sp>
              <p:nvSpPr>
                <p:cNvPr id="33818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9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</p:grpSp>
          <p:grpSp>
            <p:nvGrpSpPr>
              <p:cNvPr id="33809" name="Group 84"/>
              <p:cNvGrpSpPr>
                <a:grpSpLocks/>
              </p:cNvGrpSpPr>
              <p:nvPr/>
            </p:nvGrpSpPr>
            <p:grpSpPr bwMode="auto">
              <a:xfrm>
                <a:off x="4124" y="3261"/>
                <a:ext cx="461" cy="230"/>
                <a:chOff x="3775" y="2037"/>
                <a:chExt cx="461" cy="230"/>
              </a:xfrm>
            </p:grpSpPr>
            <p:sp>
              <p:nvSpPr>
                <p:cNvPr id="33816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10" name="Group 87"/>
              <p:cNvGrpSpPr>
                <a:grpSpLocks/>
              </p:cNvGrpSpPr>
              <p:nvPr/>
            </p:nvGrpSpPr>
            <p:grpSpPr bwMode="auto">
              <a:xfrm>
                <a:off x="4609" y="3261"/>
                <a:ext cx="461" cy="230"/>
                <a:chOff x="3775" y="2037"/>
                <a:chExt cx="461" cy="230"/>
              </a:xfrm>
            </p:grpSpPr>
            <p:sp>
              <p:nvSpPr>
                <p:cNvPr id="33814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5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</p:grpSp>
          <p:grpSp>
            <p:nvGrpSpPr>
              <p:cNvPr id="33811" name="Group 90"/>
              <p:cNvGrpSpPr>
                <a:grpSpLocks/>
              </p:cNvGrpSpPr>
              <p:nvPr/>
            </p:nvGrpSpPr>
            <p:grpSpPr bwMode="auto">
              <a:xfrm>
                <a:off x="5095" y="3261"/>
                <a:ext cx="461" cy="230"/>
                <a:chOff x="3775" y="2037"/>
                <a:chExt cx="461" cy="230"/>
              </a:xfrm>
            </p:grpSpPr>
            <p:sp>
              <p:nvSpPr>
                <p:cNvPr id="3381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3775" y="2037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endParaRPr lang="zh-TW" altLang="en-US" sz="1800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33813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3804" y="2066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12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  <p:sp>
          <p:nvSpPr>
            <p:cNvPr id="96" name="Line 10"/>
            <p:cNvSpPr>
              <a:spLocks noChangeShapeType="1"/>
            </p:cNvSpPr>
            <p:nvPr/>
          </p:nvSpPr>
          <p:spPr bwMode="auto">
            <a:xfrm>
              <a:off x="5410200" y="2247305"/>
              <a:ext cx="0" cy="8528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Down Arrow 2"/>
          <p:cNvSpPr/>
          <p:nvPr/>
        </p:nvSpPr>
        <p:spPr bwMode="auto">
          <a:xfrm rot="2990263">
            <a:off x="2804316" y="1851050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99" name="Down Arrow 98"/>
          <p:cNvSpPr/>
          <p:nvPr/>
        </p:nvSpPr>
        <p:spPr bwMode="auto">
          <a:xfrm rot="19050962">
            <a:off x="5745649" y="1412428"/>
            <a:ext cx="506409" cy="928786"/>
          </a:xfrm>
          <a:prstGeom prst="downArrow">
            <a:avLst/>
          </a:prstGeom>
          <a:solidFill>
            <a:srgbClr val="8901F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9320196">
            <a:off x="2215739" y="1418618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/>
                </a:solidFill>
              </a:rPr>
              <a:t>Case-1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 rot="2823881">
            <a:off x="5713339" y="1595979"/>
            <a:ext cx="180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Case-2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59792"/>
      </p:ext>
    </p:extLst>
  </p:cSld>
  <p:clrMapOvr>
    <a:masterClrMapping/>
  </p:clrMapOvr>
  <p:transition advTm="80545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6"/>
          <p:cNvSpPr>
            <a:spLocks noGrp="1" noChangeArrowheads="1"/>
          </p:cNvSpPr>
          <p:nvPr>
            <p:ph type="title"/>
          </p:nvPr>
        </p:nvSpPr>
        <p:spPr>
          <a:xfrm>
            <a:off x="317659" y="145145"/>
            <a:ext cx="8313420" cy="467179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TW" sz="3200" dirty="0" smtClean="0">
                <a:solidFill>
                  <a:schemeClr val="accent2"/>
                </a:solidFill>
                <a:ea typeface="PMingLiU" pitchFamily="18" charset="-120"/>
              </a:rPr>
              <a:t>Streaming Multi-Processor (SM) </a:t>
            </a:r>
            <a:endParaRPr lang="en-US" altLang="zh-TW" sz="3200" dirty="0">
              <a:solidFill>
                <a:schemeClr val="accent2"/>
              </a:solidFill>
              <a:ea typeface="PMingLiU" pitchFamily="18" charset="-120"/>
            </a:endParaRPr>
          </a:p>
        </p:txBody>
      </p:sp>
      <p:sp>
        <p:nvSpPr>
          <p:cNvPr id="119" name="Rectangle 27"/>
          <p:cNvSpPr>
            <a:spLocks noChangeArrowheads="1"/>
          </p:cNvSpPr>
          <p:nvPr/>
        </p:nvSpPr>
        <p:spPr bwMode="auto">
          <a:xfrm>
            <a:off x="7572533" y="1501240"/>
            <a:ext cx="1421164" cy="2544561"/>
          </a:xfrm>
          <a:prstGeom prst="rect">
            <a:avLst/>
          </a:prstGeom>
          <a:solidFill>
            <a:srgbClr val="CCFF99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Trebuchet MS"/>
              <a:ea typeface=""/>
            </a:endParaRPr>
          </a:p>
        </p:txBody>
      </p:sp>
      <p:sp>
        <p:nvSpPr>
          <p:cNvPr id="128" name="Rectangle 36"/>
          <p:cNvSpPr>
            <a:spLocks noChangeArrowheads="1"/>
          </p:cNvSpPr>
          <p:nvPr/>
        </p:nvSpPr>
        <p:spPr bwMode="auto">
          <a:xfrm rot="5400000">
            <a:off x="8128748" y="3543380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Scratchpad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29" name="Rectangle 37"/>
          <p:cNvSpPr>
            <a:spLocks noChangeArrowheads="1"/>
          </p:cNvSpPr>
          <p:nvPr/>
        </p:nvSpPr>
        <p:spPr bwMode="auto">
          <a:xfrm rot="5400000">
            <a:off x="8096232" y="588332"/>
            <a:ext cx="351714" cy="1414002"/>
          </a:xfrm>
          <a:prstGeom prst="rect">
            <a:avLst/>
          </a:prstGeom>
          <a:solidFill>
            <a:srgbClr val="99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kern="0" smtClean="0">
                <a:solidFill>
                  <a:srgbClr val="000000"/>
                </a:solidFill>
                <a:ea typeface="PMingLiU" pitchFamily="18" charset="-120"/>
              </a:rPr>
              <a:t>Control</a:t>
            </a:r>
            <a:endParaRPr lang="en-US" altLang="zh-TW" b="1" kern="0" dirty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132" name="Text Box 105"/>
          <p:cNvSpPr txBox="1">
            <a:spLocks noChangeArrowheads="1"/>
          </p:cNvSpPr>
          <p:nvPr/>
        </p:nvSpPr>
        <p:spPr bwMode="auto">
          <a:xfrm>
            <a:off x="7696200" y="657808"/>
            <a:ext cx="109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/>
            <a:r>
              <a:rPr lang="en-US" altLang="zh-TW" b="1" dirty="0" smtClean="0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SM</a:t>
            </a:r>
            <a:endParaRPr lang="en-US" altLang="zh-TW" b="1" dirty="0">
              <a:solidFill>
                <a:srgbClr val="000000"/>
              </a:solidFill>
              <a:latin typeface="Arial" pitchFamily="34" charset="0"/>
              <a:ea typeface="PMingLiU" pitchFamily="18" charset="-120"/>
            </a:endParaRPr>
          </a:p>
        </p:txBody>
      </p:sp>
      <p:grpSp>
        <p:nvGrpSpPr>
          <p:cNvPr id="38" name="Group 59"/>
          <p:cNvGrpSpPr>
            <a:grpSpLocks/>
          </p:cNvGrpSpPr>
          <p:nvPr/>
        </p:nvGrpSpPr>
        <p:grpSpPr bwMode="auto">
          <a:xfrm>
            <a:off x="3590390" y="1734403"/>
            <a:ext cx="3144837" cy="675083"/>
            <a:chOff x="3643" y="1817"/>
            <a:chExt cx="1981" cy="439"/>
          </a:xfrm>
        </p:grpSpPr>
        <p:sp>
          <p:nvSpPr>
            <p:cNvPr id="68" name="Text Box 60"/>
            <p:cNvSpPr txBox="1">
              <a:spLocks noChangeArrowheads="1"/>
            </p:cNvSpPr>
            <p:nvPr/>
          </p:nvSpPr>
          <p:spPr bwMode="auto">
            <a:xfrm>
              <a:off x="3643" y="1817"/>
              <a:ext cx="1981" cy="41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600" b="1" dirty="0" smtClean="0">
                  <a:latin typeface="Arial" pitchFamily="34" charset="0"/>
                  <a:ea typeface="PMingLiU" pitchFamily="18" charset="-120"/>
                </a:rPr>
                <a:t>GPU-1 (Device - 1)</a:t>
              </a:r>
              <a:endParaRPr lang="en-US" altLang="zh-TW" sz="1600" b="1" dirty="0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0" name="Text Box 61"/>
            <p:cNvSpPr txBox="1">
              <a:spLocks noChangeArrowheads="1"/>
            </p:cNvSpPr>
            <p:nvPr/>
          </p:nvSpPr>
          <p:spPr bwMode="auto">
            <a:xfrm>
              <a:off x="367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1" name="Text Box 62"/>
            <p:cNvSpPr txBox="1">
              <a:spLocks noChangeArrowheads="1"/>
            </p:cNvSpPr>
            <p:nvPr/>
          </p:nvSpPr>
          <p:spPr bwMode="auto">
            <a:xfrm>
              <a:off x="4164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2" name="Text Box 63"/>
            <p:cNvSpPr txBox="1">
              <a:spLocks noChangeArrowheads="1"/>
            </p:cNvSpPr>
            <p:nvPr/>
          </p:nvSpPr>
          <p:spPr bwMode="auto">
            <a:xfrm>
              <a:off x="4649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3" name="Text Box 64"/>
            <p:cNvSpPr txBox="1">
              <a:spLocks noChangeArrowheads="1"/>
            </p:cNvSpPr>
            <p:nvPr/>
          </p:nvSpPr>
          <p:spPr bwMode="auto">
            <a:xfrm>
              <a:off x="5135" y="2026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r>
                <a:rPr lang="en-US" altLang="zh-TW" sz="1800" dirty="0" smtClean="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rPr>
                <a:t>SM</a:t>
              </a:r>
              <a:endParaRPr lang="zh-TW" altLang="en-US" sz="1800" dirty="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</p:grpSp>
      <p:cxnSp>
        <p:nvCxnSpPr>
          <p:cNvPr id="5" name="Straight Arrow Connector 4"/>
          <p:cNvCxnSpPr>
            <a:stCxn id="73" idx="0"/>
          </p:cNvCxnSpPr>
          <p:nvPr/>
        </p:nvCxnSpPr>
        <p:spPr bwMode="auto">
          <a:xfrm flipV="1">
            <a:off x="6324859" y="1275722"/>
            <a:ext cx="1215150" cy="780076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/>
          <p:cNvCxnSpPr>
            <a:stCxn id="73" idx="2"/>
          </p:cNvCxnSpPr>
          <p:nvPr/>
        </p:nvCxnSpPr>
        <p:spPr bwMode="auto">
          <a:xfrm>
            <a:off x="6324859" y="2409486"/>
            <a:ext cx="1232748" cy="237943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7614759" y="1546592"/>
            <a:ext cx="663434" cy="1181342"/>
            <a:chOff x="4176769" y="1996591"/>
            <a:chExt cx="663434" cy="1181342"/>
          </a:xfrm>
        </p:grpSpPr>
        <p:sp>
          <p:nvSpPr>
            <p:cNvPr id="120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9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0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3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4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5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41840" y="2790640"/>
            <a:ext cx="663434" cy="1181342"/>
            <a:chOff x="4176769" y="1996591"/>
            <a:chExt cx="663434" cy="1181342"/>
          </a:xfrm>
        </p:grpSpPr>
        <p:sp>
          <p:nvSpPr>
            <p:cNvPr id="137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8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39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0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1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2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3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4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8290667" y="1546592"/>
            <a:ext cx="663434" cy="1181342"/>
            <a:chOff x="4176769" y="1996591"/>
            <a:chExt cx="663434" cy="1181342"/>
          </a:xfrm>
        </p:grpSpPr>
        <p:sp>
          <p:nvSpPr>
            <p:cNvPr id="146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7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8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49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0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1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2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3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330263" y="2790640"/>
            <a:ext cx="663434" cy="1181342"/>
            <a:chOff x="4176769" y="1996591"/>
            <a:chExt cx="663434" cy="1181342"/>
          </a:xfrm>
        </p:grpSpPr>
        <p:sp>
          <p:nvSpPr>
            <p:cNvPr id="155" name="Rectangle 28"/>
            <p:cNvSpPr>
              <a:spLocks noChangeArrowheads="1"/>
            </p:cNvSpPr>
            <p:nvPr/>
          </p:nvSpPr>
          <p:spPr bwMode="auto">
            <a:xfrm>
              <a:off x="4176769" y="1996591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6" name="Rectangle 29"/>
            <p:cNvSpPr>
              <a:spLocks noChangeArrowheads="1"/>
            </p:cNvSpPr>
            <p:nvPr/>
          </p:nvSpPr>
          <p:spPr bwMode="auto">
            <a:xfrm>
              <a:off x="4535567" y="1996591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7" name="Rectangle 28"/>
            <p:cNvSpPr>
              <a:spLocks noChangeArrowheads="1"/>
            </p:cNvSpPr>
            <p:nvPr/>
          </p:nvSpPr>
          <p:spPr bwMode="auto">
            <a:xfrm>
              <a:off x="4191376" y="231376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8" name="Rectangle 29"/>
            <p:cNvSpPr>
              <a:spLocks noChangeArrowheads="1"/>
            </p:cNvSpPr>
            <p:nvPr/>
          </p:nvSpPr>
          <p:spPr bwMode="auto">
            <a:xfrm>
              <a:off x="4550174" y="231376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59" name="Rectangle 28"/>
            <p:cNvSpPr>
              <a:spLocks noChangeArrowheads="1"/>
            </p:cNvSpPr>
            <p:nvPr/>
          </p:nvSpPr>
          <p:spPr bwMode="auto">
            <a:xfrm>
              <a:off x="4191376" y="2618987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0" name="Rectangle 29"/>
            <p:cNvSpPr>
              <a:spLocks noChangeArrowheads="1"/>
            </p:cNvSpPr>
            <p:nvPr/>
          </p:nvSpPr>
          <p:spPr bwMode="auto">
            <a:xfrm>
              <a:off x="4550174" y="2618987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1" name="Rectangle 28"/>
            <p:cNvSpPr>
              <a:spLocks noChangeArrowheads="1"/>
            </p:cNvSpPr>
            <p:nvPr/>
          </p:nvSpPr>
          <p:spPr bwMode="auto">
            <a:xfrm>
              <a:off x="4191376" y="2936163"/>
              <a:ext cx="28703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en-US" altLang="zh-TW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  <p:sp>
          <p:nvSpPr>
            <p:cNvPr id="162" name="Rectangle 29"/>
            <p:cNvSpPr>
              <a:spLocks noChangeArrowheads="1"/>
            </p:cNvSpPr>
            <p:nvPr/>
          </p:nvSpPr>
          <p:spPr bwMode="auto">
            <a:xfrm>
              <a:off x="4550174" y="2936163"/>
              <a:ext cx="290029" cy="241770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ea typeface="PMingLiU" pitchFamily="18" charset="-120"/>
                </a:rPr>
                <a:t>PE</a:t>
              </a:r>
              <a:endParaRPr lang="zh-TW" altLang="en-US" sz="1400" b="1" kern="0" dirty="0">
                <a:solidFill>
                  <a:schemeClr val="tx1"/>
                </a:solidFill>
                <a:ea typeface="PMingLiU" pitchFamily="18" charset="-120"/>
              </a:endParaRPr>
            </a:p>
          </p:txBody>
        </p:sp>
      </p:grpSp>
      <p:sp>
        <p:nvSpPr>
          <p:cNvPr id="163" name="Rectangle 36"/>
          <p:cNvSpPr>
            <a:spLocks noChangeArrowheads="1"/>
          </p:cNvSpPr>
          <p:nvPr/>
        </p:nvSpPr>
        <p:spPr bwMode="auto">
          <a:xfrm rot="5400000">
            <a:off x="8135641" y="3942852"/>
            <a:ext cx="313584" cy="14163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121917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kern="0" dirty="0" smtClean="0">
                <a:solidFill>
                  <a:schemeClr val="tx1"/>
                </a:solidFill>
                <a:ea typeface="PMingLiU" pitchFamily="18" charset="-120"/>
              </a:rPr>
              <a:t>Register File</a:t>
            </a:r>
            <a:endParaRPr lang="en-US" altLang="zh-TW" sz="1400" b="1" kern="0" dirty="0">
              <a:solidFill>
                <a:schemeClr val="tx1"/>
              </a:solidFill>
              <a:ea typeface="PMingLiU" pitchFamily="18" charset="-120"/>
            </a:endParaRPr>
          </a:p>
        </p:txBody>
      </p:sp>
      <p:sp>
        <p:nvSpPr>
          <p:cNvPr id="164" name="Rectangle 7"/>
          <p:cNvSpPr>
            <a:spLocks noGrp="1" noChangeArrowheads="1"/>
          </p:cNvSpPr>
          <p:nvPr>
            <p:ph idx="1"/>
          </p:nvPr>
        </p:nvSpPr>
        <p:spPr>
          <a:xfrm>
            <a:off x="145908" y="3941686"/>
            <a:ext cx="7483458" cy="2669794"/>
          </a:xfrm>
        </p:spPr>
        <p:txBody>
          <a:bodyPr>
            <a:normAutofit lnSpcReduction="10000"/>
          </a:bodyPr>
          <a:lstStyle/>
          <a:p>
            <a:pPr marL="457189" indent="-457189"/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Threads are assigned to </a:t>
            </a:r>
            <a:r>
              <a:rPr lang="en-US" altLang="zh-TW" sz="2800" dirty="0" smtClean="0">
                <a:solidFill>
                  <a:schemeClr val="accent2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SM</a:t>
            </a:r>
            <a:r>
              <a:rPr lang="en-US" altLang="zh-TW" sz="280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 in block granularity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maintains thread/block </a:t>
            </a:r>
            <a:r>
              <a:rPr lang="en-US" altLang="zh-TW" sz="2800" dirty="0" err="1">
                <a:ea typeface="PMingLiU" pitchFamily="18" charset="-120"/>
              </a:rPr>
              <a:t>idx</a:t>
            </a:r>
            <a:r>
              <a:rPr lang="en-US" altLang="zh-TW" sz="2800" dirty="0">
                <a:ea typeface="PMingLiU" pitchFamily="18" charset="-120"/>
              </a:rPr>
              <a:t> #s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SM </a:t>
            </a:r>
            <a:r>
              <a:rPr lang="en-US" altLang="zh-TW" sz="2800" dirty="0">
                <a:ea typeface="PMingLiU" pitchFamily="18" charset="-120"/>
              </a:rPr>
              <a:t>manages/schedules thread </a:t>
            </a:r>
            <a:r>
              <a:rPr lang="en-US" altLang="zh-TW" sz="2800" dirty="0" smtClean="0">
                <a:ea typeface="PMingLiU" pitchFamily="18" charset="-120"/>
              </a:rPr>
              <a:t>execution</a:t>
            </a:r>
          </a:p>
          <a:p>
            <a:pPr marL="457189" indent="-457189"/>
            <a:r>
              <a:rPr lang="en-US" altLang="zh-TW" sz="2800" dirty="0" smtClean="0">
                <a:ea typeface="PMingLiU" pitchFamily="18" charset="-120"/>
              </a:rPr>
              <a:t>Multiple blocks can be allocated to the SM</a:t>
            </a:r>
          </a:p>
          <a:p>
            <a:pPr marL="841691" lvl="1" indent="-457189"/>
            <a:r>
              <a:rPr lang="en-US" altLang="zh-TW" sz="2356" dirty="0" smtClean="0">
                <a:ea typeface="PMingLiU" pitchFamily="18" charset="-120"/>
              </a:rPr>
              <a:t>Based on the amount of resources (shared memory, register file etc.)</a:t>
            </a:r>
          </a:p>
          <a:p>
            <a:pPr marL="841691" lvl="1" indent="-457189"/>
            <a:endParaRPr lang="en-US" altLang="zh-TW" sz="2356" dirty="0">
              <a:ea typeface="PMingLiU" pitchFamily="18" charset="-120"/>
            </a:endParaRPr>
          </a:p>
          <a:p>
            <a:pPr marL="1031849" lvl="1" indent="-342891"/>
            <a:endParaRPr lang="en-US" altLang="zh-TW" sz="1800" dirty="0" smtClean="0"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89211"/>
      </p:ext>
    </p:extLst>
  </p:cSld>
  <p:clrMapOvr>
    <a:masterClrMapping/>
  </p:clrMapOvr>
  <p:transition advTm="127322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1143000"/>
            <a:ext cx="8610600" cy="4800600"/>
            <a:chOff x="-385598" y="1010901"/>
            <a:chExt cx="8568833" cy="4022763"/>
          </a:xfrm>
          <a:solidFill>
            <a:schemeClr val="bg1"/>
          </a:solidFill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10901"/>
              <a:ext cx="1040514" cy="1390093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367" y="1010902"/>
              <a:ext cx="2006464" cy="2280346"/>
            </a:xfrm>
            <a:prstGeom prst="rect">
              <a:avLst/>
            </a:prstGeom>
            <a:grp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1" t="13976" r="17230" b="5963"/>
            <a:stretch/>
          </p:blipFill>
          <p:spPr>
            <a:xfrm>
              <a:off x="5152104" y="1010902"/>
              <a:ext cx="3031131" cy="2695859"/>
            </a:xfrm>
            <a:prstGeom prst="rect">
              <a:avLst/>
            </a:prstGeom>
            <a:grpFill/>
          </p:spPr>
        </p:pic>
        <p:sp>
          <p:nvSpPr>
            <p:cNvPr id="10" name="TextBox 9"/>
            <p:cNvSpPr txBox="1"/>
            <p:nvPr/>
          </p:nvSpPr>
          <p:spPr>
            <a:xfrm>
              <a:off x="-385598" y="2400992"/>
              <a:ext cx="1625220" cy="1592284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4004,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23K transistors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67535" y="2976180"/>
              <a:ext cx="1857671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8088,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1978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no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29K transistors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94621" y="3457689"/>
              <a:ext cx="2316796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Pentium 4,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2000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 core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256 KB L2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42M transistors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3942" y="3706761"/>
              <a:ext cx="2667454" cy="1326903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Intel Sandy Bridge, 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2011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6 cores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15 MB L3 cache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70C0"/>
                  </a:solidFill>
                </a:rPr>
                <a:t>2270M transistors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80" y="1010901"/>
              <a:ext cx="1905127" cy="1958442"/>
            </a:xfrm>
            <a:prstGeom prst="rect">
              <a:avLst/>
            </a:prstGeom>
            <a:grp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828" y="134778"/>
            <a:ext cx="9120171" cy="426142"/>
          </a:xfrm>
        </p:spPr>
        <p:txBody>
          <a:bodyPr/>
          <a:lstStyle/>
          <a:p>
            <a:r>
              <a:rPr lang="en-US" altLang="en-US" dirty="0" smtClean="0"/>
              <a:t>Journey of CMPs: Scaling and Heterogeneity Trends</a:t>
            </a:r>
            <a:endParaRPr lang="en-US" altLang="en-US" dirty="0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334000" y="6172200"/>
            <a:ext cx="3684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2800" b="1"/>
              <a:t>What’s now?</a:t>
            </a:r>
          </a:p>
        </p:txBody>
      </p:sp>
    </p:spTree>
    <p:extLst>
      <p:ext uri="{BB962C8B-B14F-4D97-AF65-F5344CB8AC3E}">
        <p14:creationId xmlns:p14="http://schemas.microsoft.com/office/powerpoint/2010/main" val="3194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215900" y="152400"/>
            <a:ext cx="8229600" cy="426142"/>
          </a:xfrm>
        </p:spPr>
        <p:txBody>
          <a:bodyPr/>
          <a:lstStyle/>
          <a:p>
            <a:pPr eaLnBrk="1" hangingPunct="1"/>
            <a:r>
              <a:rPr lang="en-US" dirty="0" smtClean="0"/>
              <a:t>GPU Execution Model 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8610600" cy="5791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 smtClean="0"/>
              <a:t>Blocks assigned to each SM are scheduled on the associated SIMD hardware (i.e., on the Processing Elements (PEs)).</a:t>
            </a:r>
          </a:p>
          <a:p>
            <a:pPr eaLnBrk="1" hangingPunct="1">
              <a:defRPr/>
            </a:pPr>
            <a:r>
              <a:rPr lang="en-US" dirty="0" smtClean="0"/>
              <a:t>SM bundles threads (from various blocks) into </a:t>
            </a:r>
            <a:r>
              <a:rPr lang="en-US" dirty="0" smtClean="0">
                <a:solidFill>
                  <a:srgbClr val="0070C0"/>
                </a:solidFill>
              </a:rPr>
              <a:t>warps</a:t>
            </a:r>
            <a:r>
              <a:rPr lang="en-US" dirty="0" smtClean="0"/>
              <a:t> (</a:t>
            </a:r>
            <a:r>
              <a:rPr lang="en-US" dirty="0" err="1" smtClean="0"/>
              <a:t>wavefronts</a:t>
            </a:r>
            <a:r>
              <a:rPr lang="en-US" dirty="0" smtClean="0"/>
              <a:t>) and runs them in lockstep on across PEs.</a:t>
            </a:r>
          </a:p>
          <a:p>
            <a:pPr eaLnBrk="1" hangingPunct="1">
              <a:defRPr/>
            </a:pPr>
            <a:r>
              <a:rPr lang="en-US" dirty="0" smtClean="0"/>
              <a:t>An NVIDIA </a:t>
            </a:r>
            <a:r>
              <a:rPr lang="en-US" dirty="0"/>
              <a:t>w</a:t>
            </a:r>
            <a:r>
              <a:rPr lang="en-US" dirty="0" smtClean="0"/>
              <a:t>arp groups 32 consecutive threads together (AMD wave-fronts group 64 threads together)</a:t>
            </a:r>
          </a:p>
          <a:p>
            <a:pPr eaLnBrk="1" hangingPunct="1">
              <a:defRPr/>
            </a:pPr>
            <a:r>
              <a:rPr lang="en-US" dirty="0" smtClean="0"/>
              <a:t>Warps are:</a:t>
            </a:r>
          </a:p>
          <a:p>
            <a:pPr lvl="1" eaLnBrk="1" hangingPunct="1">
              <a:defRPr/>
            </a:pPr>
            <a:r>
              <a:rPr lang="en-US" sz="2400" dirty="0"/>
              <a:t> </a:t>
            </a:r>
            <a:r>
              <a:rPr lang="en-US" sz="2400" dirty="0" smtClean="0"/>
              <a:t>Scheduling units in SM</a:t>
            </a:r>
          </a:p>
          <a:p>
            <a:pPr lvl="1" eaLnBrk="1" hangingPunct="1">
              <a:defRPr/>
            </a:pPr>
            <a:r>
              <a:rPr lang="en-US" sz="2400" dirty="0"/>
              <a:t> </a:t>
            </a:r>
            <a:r>
              <a:rPr lang="en-US" sz="2400" dirty="0" smtClean="0"/>
              <a:t>Scheduled in multiplexed and pipelined manner on the SM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57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639" y="218432"/>
            <a:ext cx="8313420" cy="46717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Warp Example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37" y="856732"/>
            <a:ext cx="8954164" cy="2573012"/>
          </a:xfrm>
        </p:spPr>
        <p:txBody>
          <a:bodyPr/>
          <a:lstStyle/>
          <a:p>
            <a:pPr marL="457189" indent="-457189">
              <a:buFontTx/>
              <a:buChar char="•"/>
            </a:pP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If 3 blocks are assigned to an SM and each block has 256 threads,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how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many </a:t>
            </a:r>
            <a:r>
              <a:rPr lang="en-US" altLang="zh-TW" sz="3200" dirty="0" smtClean="0">
                <a:latin typeface="Arial" pitchFamily="34" charset="0"/>
                <a:ea typeface="PMingLiU" pitchFamily="18" charset="-120"/>
              </a:rPr>
              <a:t>warps </a:t>
            </a:r>
            <a:r>
              <a:rPr lang="en-US" altLang="zh-TW" sz="3200" dirty="0">
                <a:latin typeface="Arial" pitchFamily="34" charset="0"/>
                <a:ea typeface="PMingLiU" pitchFamily="18" charset="-120"/>
              </a:rPr>
              <a:t>are there in an SM?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Each Block is divided into 256/32 = 8 Warps</a:t>
            </a:r>
          </a:p>
          <a:p>
            <a:pPr marL="974701" lvl="1" indent="-403215">
              <a:buFontTx/>
              <a:buChar char="–"/>
            </a:pPr>
            <a:r>
              <a:rPr lang="en-US" altLang="zh-TW" sz="2000" dirty="0">
                <a:latin typeface="Arial" pitchFamily="34" charset="0"/>
                <a:ea typeface="PMingLiU" pitchFamily="18" charset="-120"/>
              </a:rPr>
              <a:t>There are 8 * 3 = 24 Warps </a:t>
            </a:r>
          </a:p>
          <a:p>
            <a:endParaRPr lang="en-US" sz="3200" dirty="0"/>
          </a:p>
        </p:txBody>
      </p:sp>
      <p:sp>
        <p:nvSpPr>
          <p:cNvPr id="6" name="AutoShape 71"/>
          <p:cNvSpPr>
            <a:spLocks noChangeAspect="1" noChangeArrowheads="1" noTextEdit="1"/>
          </p:cNvSpPr>
          <p:nvPr/>
        </p:nvSpPr>
        <p:spPr bwMode="auto">
          <a:xfrm>
            <a:off x="990600" y="3429000"/>
            <a:ext cx="3448051" cy="303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" name="Rectangle 73"/>
          <p:cNvSpPr>
            <a:spLocks noChangeArrowheads="1"/>
          </p:cNvSpPr>
          <p:nvPr/>
        </p:nvSpPr>
        <p:spPr bwMode="auto">
          <a:xfrm>
            <a:off x="1987855" y="33182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189" name="Rectangle 74"/>
          <p:cNvSpPr>
            <a:spLocks noChangeArrowheads="1"/>
          </p:cNvSpPr>
          <p:nvPr/>
        </p:nvSpPr>
        <p:spPr bwMode="auto">
          <a:xfrm>
            <a:off x="2140253" y="3432574"/>
            <a:ext cx="1093787" cy="792956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190" name="Group 75"/>
          <p:cNvGrpSpPr>
            <a:grpSpLocks/>
          </p:cNvGrpSpPr>
          <p:nvPr/>
        </p:nvGrpSpPr>
        <p:grpSpPr bwMode="auto">
          <a:xfrm>
            <a:off x="2367265" y="3604023"/>
            <a:ext cx="1066800" cy="766763"/>
            <a:chOff x="568" y="2568"/>
            <a:chExt cx="1219" cy="1480"/>
          </a:xfrm>
          <a:noFill/>
        </p:grpSpPr>
        <p:sp>
          <p:nvSpPr>
            <p:cNvPr id="191" name="Text Box 76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5" name="Freeform 80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6" name="Freeform 81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7" name="Freeform 82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8" name="Freeform 83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199" name="Freeform 84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0" name="Freeform 85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1" name="Freeform 86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2" name="Freeform 87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03" name="Text Box 88"/>
          <p:cNvSpPr txBox="1">
            <a:spLocks noChangeArrowheads="1"/>
          </p:cNvSpPr>
          <p:nvPr/>
        </p:nvSpPr>
        <p:spPr bwMode="auto">
          <a:xfrm>
            <a:off x="21878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04" name="Rectangle 89"/>
          <p:cNvSpPr>
            <a:spLocks noChangeArrowheads="1"/>
          </p:cNvSpPr>
          <p:nvPr/>
        </p:nvSpPr>
        <p:spPr bwMode="auto">
          <a:xfrm>
            <a:off x="3588055" y="33182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05" name="Rectangle 90"/>
          <p:cNvSpPr>
            <a:spLocks noChangeArrowheads="1"/>
          </p:cNvSpPr>
          <p:nvPr/>
        </p:nvSpPr>
        <p:spPr bwMode="auto">
          <a:xfrm>
            <a:off x="3740455" y="3432574"/>
            <a:ext cx="1093787" cy="79295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06" name="Group 91"/>
          <p:cNvGrpSpPr>
            <a:grpSpLocks/>
          </p:cNvGrpSpPr>
          <p:nvPr/>
        </p:nvGrpSpPr>
        <p:grpSpPr bwMode="auto">
          <a:xfrm>
            <a:off x="3967465" y="3604023"/>
            <a:ext cx="1066800" cy="766763"/>
            <a:chOff x="568" y="2568"/>
            <a:chExt cx="1219" cy="1480"/>
          </a:xfrm>
          <a:noFill/>
        </p:grpSpPr>
        <p:sp>
          <p:nvSpPr>
            <p:cNvPr id="207" name="Text Box 92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FF66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08" name="Freeform 93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09" name="Freeform 94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0" name="Freeform 95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1" name="Freeform 96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2" name="Freeform 97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3" name="Freeform 98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4" name="Freeform 99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5" name="Freeform 100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6" name="Freeform 101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7" name="Freeform 102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18" name="Freeform 103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19" name="Text Box 104"/>
          <p:cNvSpPr txBox="1">
            <a:spLocks noChangeArrowheads="1"/>
          </p:cNvSpPr>
          <p:nvPr/>
        </p:nvSpPr>
        <p:spPr bwMode="auto">
          <a:xfrm>
            <a:off x="37880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20" name="Text Box 105"/>
          <p:cNvSpPr txBox="1">
            <a:spLocks noChangeArrowheads="1"/>
          </p:cNvSpPr>
          <p:nvPr/>
        </p:nvSpPr>
        <p:spPr bwMode="auto">
          <a:xfrm>
            <a:off x="22926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0 Warps</a:t>
            </a:r>
          </a:p>
        </p:txBody>
      </p:sp>
      <p:sp>
        <p:nvSpPr>
          <p:cNvPr id="221" name="Text Box 106"/>
          <p:cNvSpPr txBox="1">
            <a:spLocks noChangeArrowheads="1"/>
          </p:cNvSpPr>
          <p:nvPr/>
        </p:nvSpPr>
        <p:spPr bwMode="auto">
          <a:xfrm>
            <a:off x="39690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1 Warps</a:t>
            </a:r>
          </a:p>
        </p:txBody>
      </p:sp>
      <p:sp>
        <p:nvSpPr>
          <p:cNvPr id="222" name="Rectangle 135"/>
          <p:cNvSpPr>
            <a:spLocks noChangeArrowheads="1"/>
          </p:cNvSpPr>
          <p:nvPr/>
        </p:nvSpPr>
        <p:spPr bwMode="auto">
          <a:xfrm>
            <a:off x="5264455" y="33182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</a:endParaRPr>
          </a:p>
        </p:txBody>
      </p:sp>
      <p:sp>
        <p:nvSpPr>
          <p:cNvPr id="223" name="Rectangle 136"/>
          <p:cNvSpPr>
            <a:spLocks noChangeArrowheads="1"/>
          </p:cNvSpPr>
          <p:nvPr/>
        </p:nvSpPr>
        <p:spPr bwMode="auto">
          <a:xfrm>
            <a:off x="5416855" y="3432574"/>
            <a:ext cx="1093787" cy="792956"/>
          </a:xfrm>
          <a:prstGeom prst="rect">
            <a:avLst/>
          </a:prstGeom>
          <a:noFill/>
          <a:ln w="25400">
            <a:solidFill>
              <a:srgbClr val="990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kern="0">
                <a:solidFill>
                  <a:srgbClr val="000000"/>
                </a:solidFill>
                <a:latin typeface="Trebuchet MS"/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24" name="Group 137"/>
          <p:cNvGrpSpPr>
            <a:grpSpLocks/>
          </p:cNvGrpSpPr>
          <p:nvPr/>
        </p:nvGrpSpPr>
        <p:grpSpPr bwMode="auto">
          <a:xfrm>
            <a:off x="5643865" y="3604023"/>
            <a:ext cx="1066800" cy="766763"/>
            <a:chOff x="568" y="2568"/>
            <a:chExt cx="1219" cy="1480"/>
          </a:xfrm>
          <a:noFill/>
        </p:grpSpPr>
        <p:sp>
          <p:nvSpPr>
            <p:cNvPr id="225" name="Text Box 138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990366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defTabSz="1219170" eaLnBrk="1" fontAlgn="auto" hangingPunct="1">
                <a:lnSpc>
                  <a:spcPct val="85000"/>
                </a:lnSpc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en-US" altLang="zh-TW" sz="1200" kern="0">
                  <a:solidFill>
                    <a:srgbClr val="000000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1200" kern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26" name="Freeform 139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7" name="Freeform 140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8" name="Freeform 141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29" name="Freeform 142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0" name="Freeform 143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1" name="Freeform 144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2" name="Freeform 145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3" name="Freeform 146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4" name="Freeform 147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5" name="Freeform 148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  <p:sp>
          <p:nvSpPr>
            <p:cNvPr id="236" name="Freeform 149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990366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Trebuchet MS"/>
                <a:ea typeface=""/>
              </a:endParaRPr>
            </a:p>
          </p:txBody>
        </p:sp>
      </p:grpSp>
      <p:sp>
        <p:nvSpPr>
          <p:cNvPr id="237" name="Text Box 150"/>
          <p:cNvSpPr txBox="1">
            <a:spLocks noChangeArrowheads="1"/>
          </p:cNvSpPr>
          <p:nvPr/>
        </p:nvSpPr>
        <p:spPr bwMode="auto">
          <a:xfrm>
            <a:off x="5464478" y="3318273"/>
            <a:ext cx="49244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38" name="Text Box 151"/>
          <p:cNvSpPr txBox="1">
            <a:spLocks noChangeArrowheads="1"/>
          </p:cNvSpPr>
          <p:nvPr/>
        </p:nvSpPr>
        <p:spPr bwMode="auto">
          <a:xfrm>
            <a:off x="5569255" y="3318273"/>
            <a:ext cx="11753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kern="0" dirty="0">
                <a:solidFill>
                  <a:srgbClr val="000000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2 Warps</a:t>
            </a:r>
          </a:p>
        </p:txBody>
      </p:sp>
      <p:sp>
        <p:nvSpPr>
          <p:cNvPr id="239" name="Rectangle 238"/>
          <p:cNvSpPr/>
          <p:nvPr/>
        </p:nvSpPr>
        <p:spPr bwMode="auto">
          <a:xfrm>
            <a:off x="3513444" y="4401971"/>
            <a:ext cx="2055811" cy="1455080"/>
          </a:xfrm>
          <a:prstGeom prst="rect">
            <a:avLst/>
          </a:prstGeom>
          <a:noFill/>
          <a:ln w="25400" cap="flat" cmpd="sng" algn="ctr">
            <a:solidFill>
              <a:srgbClr val="00CC00"/>
            </a:solidFill>
            <a:prstDash val="solid"/>
          </a:ln>
          <a:effectLst/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3572181" y="4438349"/>
            <a:ext cx="1938336" cy="61840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Trebuchet MS"/>
              <a:ea typeface=""/>
              <a:cs typeface=""/>
            </a:endParaRPr>
          </a:p>
        </p:txBody>
      </p:sp>
      <p:sp>
        <p:nvSpPr>
          <p:cNvPr id="241" name="Rounded Rectangle 240"/>
          <p:cNvSpPr/>
          <p:nvPr/>
        </p:nvSpPr>
        <p:spPr bwMode="auto">
          <a:xfrm>
            <a:off x="36309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2" name="Rounded Rectangle 241"/>
          <p:cNvSpPr/>
          <p:nvPr/>
        </p:nvSpPr>
        <p:spPr bwMode="auto">
          <a:xfrm>
            <a:off x="3572181" y="5093133"/>
            <a:ext cx="1938336" cy="400147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Register File</a:t>
            </a:r>
          </a:p>
        </p:txBody>
      </p:sp>
      <p:sp>
        <p:nvSpPr>
          <p:cNvPr id="243" name="Rounded Rectangle 242"/>
          <p:cNvSpPr/>
          <p:nvPr/>
        </p:nvSpPr>
        <p:spPr bwMode="auto">
          <a:xfrm>
            <a:off x="3865870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4" name="Rounded Rectangle 243"/>
          <p:cNvSpPr/>
          <p:nvPr/>
        </p:nvSpPr>
        <p:spPr bwMode="auto">
          <a:xfrm>
            <a:off x="41008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5" name="Rounded Rectangle 244"/>
          <p:cNvSpPr/>
          <p:nvPr/>
        </p:nvSpPr>
        <p:spPr bwMode="auto">
          <a:xfrm>
            <a:off x="43357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6" name="Rounded Rectangle 245"/>
          <p:cNvSpPr/>
          <p:nvPr/>
        </p:nvSpPr>
        <p:spPr bwMode="auto">
          <a:xfrm>
            <a:off x="457071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7" name="Rounded Rectangle 246"/>
          <p:cNvSpPr/>
          <p:nvPr/>
        </p:nvSpPr>
        <p:spPr bwMode="auto">
          <a:xfrm>
            <a:off x="48056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8" name="Rounded Rectangle 247"/>
          <p:cNvSpPr/>
          <p:nvPr/>
        </p:nvSpPr>
        <p:spPr bwMode="auto">
          <a:xfrm>
            <a:off x="5040618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49" name="Rounded Rectangle 248"/>
          <p:cNvSpPr/>
          <p:nvPr/>
        </p:nvSpPr>
        <p:spPr bwMode="auto">
          <a:xfrm>
            <a:off x="5275569" y="4474725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0" name="Rounded Rectangle 249"/>
          <p:cNvSpPr/>
          <p:nvPr/>
        </p:nvSpPr>
        <p:spPr bwMode="auto">
          <a:xfrm>
            <a:off x="36309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1" name="Rounded Rectangle 250"/>
          <p:cNvSpPr/>
          <p:nvPr/>
        </p:nvSpPr>
        <p:spPr bwMode="auto">
          <a:xfrm>
            <a:off x="3865870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2" name="Rounded Rectangle 251"/>
          <p:cNvSpPr/>
          <p:nvPr/>
        </p:nvSpPr>
        <p:spPr bwMode="auto">
          <a:xfrm>
            <a:off x="41008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3" name="Rounded Rectangle 252"/>
          <p:cNvSpPr/>
          <p:nvPr/>
        </p:nvSpPr>
        <p:spPr bwMode="auto">
          <a:xfrm>
            <a:off x="43357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4" name="Rounded Rectangle 253"/>
          <p:cNvSpPr/>
          <p:nvPr/>
        </p:nvSpPr>
        <p:spPr bwMode="auto">
          <a:xfrm>
            <a:off x="457071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5" name="Rounded Rectangle 254"/>
          <p:cNvSpPr/>
          <p:nvPr/>
        </p:nvSpPr>
        <p:spPr bwMode="auto">
          <a:xfrm>
            <a:off x="48056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6" name="Rounded Rectangle 255"/>
          <p:cNvSpPr/>
          <p:nvPr/>
        </p:nvSpPr>
        <p:spPr bwMode="auto">
          <a:xfrm>
            <a:off x="5040618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7" name="Rounded Rectangle 256"/>
          <p:cNvSpPr/>
          <p:nvPr/>
        </p:nvSpPr>
        <p:spPr bwMode="auto">
          <a:xfrm>
            <a:off x="5275569" y="4620233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8" name="Rounded Rectangle 257"/>
          <p:cNvSpPr/>
          <p:nvPr/>
        </p:nvSpPr>
        <p:spPr bwMode="auto">
          <a:xfrm>
            <a:off x="36309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59" name="Rounded Rectangle 258"/>
          <p:cNvSpPr/>
          <p:nvPr/>
        </p:nvSpPr>
        <p:spPr bwMode="auto">
          <a:xfrm>
            <a:off x="3865870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0" name="Rounded Rectangle 259"/>
          <p:cNvSpPr/>
          <p:nvPr/>
        </p:nvSpPr>
        <p:spPr bwMode="auto">
          <a:xfrm>
            <a:off x="41008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1" name="Rounded Rectangle 260"/>
          <p:cNvSpPr/>
          <p:nvPr/>
        </p:nvSpPr>
        <p:spPr bwMode="auto">
          <a:xfrm>
            <a:off x="43357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2" name="Rounded Rectangle 261"/>
          <p:cNvSpPr/>
          <p:nvPr/>
        </p:nvSpPr>
        <p:spPr bwMode="auto">
          <a:xfrm>
            <a:off x="457071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3" name="Rounded Rectangle 262"/>
          <p:cNvSpPr/>
          <p:nvPr/>
        </p:nvSpPr>
        <p:spPr bwMode="auto">
          <a:xfrm>
            <a:off x="48056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4" name="Rounded Rectangle 263"/>
          <p:cNvSpPr/>
          <p:nvPr/>
        </p:nvSpPr>
        <p:spPr bwMode="auto">
          <a:xfrm>
            <a:off x="5040618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5" name="Rounded Rectangle 264"/>
          <p:cNvSpPr/>
          <p:nvPr/>
        </p:nvSpPr>
        <p:spPr bwMode="auto">
          <a:xfrm>
            <a:off x="5275569" y="4765741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6" name="Rounded Rectangle 265"/>
          <p:cNvSpPr/>
          <p:nvPr/>
        </p:nvSpPr>
        <p:spPr bwMode="auto">
          <a:xfrm>
            <a:off x="36309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7" name="Rounded Rectangle 266"/>
          <p:cNvSpPr/>
          <p:nvPr/>
        </p:nvSpPr>
        <p:spPr bwMode="auto">
          <a:xfrm>
            <a:off x="3865870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8" name="Rounded Rectangle 267"/>
          <p:cNvSpPr/>
          <p:nvPr/>
        </p:nvSpPr>
        <p:spPr bwMode="auto">
          <a:xfrm>
            <a:off x="41008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69" name="Rounded Rectangle 268"/>
          <p:cNvSpPr/>
          <p:nvPr/>
        </p:nvSpPr>
        <p:spPr bwMode="auto">
          <a:xfrm>
            <a:off x="43357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0" name="Rounded Rectangle 269"/>
          <p:cNvSpPr/>
          <p:nvPr/>
        </p:nvSpPr>
        <p:spPr bwMode="auto">
          <a:xfrm>
            <a:off x="457071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1" name="Rounded Rectangle 270"/>
          <p:cNvSpPr/>
          <p:nvPr/>
        </p:nvSpPr>
        <p:spPr bwMode="auto">
          <a:xfrm>
            <a:off x="48056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2" name="Rounded Rectangle 271"/>
          <p:cNvSpPr/>
          <p:nvPr/>
        </p:nvSpPr>
        <p:spPr bwMode="auto">
          <a:xfrm>
            <a:off x="5040618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3" name="Rounded Rectangle 272"/>
          <p:cNvSpPr/>
          <p:nvPr/>
        </p:nvSpPr>
        <p:spPr bwMode="auto">
          <a:xfrm>
            <a:off x="5275569" y="4911249"/>
            <a:ext cx="176212" cy="109131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68580" tIns="34291" rIns="68580" bIns="3429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  <a:latin typeface="Arial Narrow" pitchFamily="34" charset="0"/>
              <a:ea typeface=""/>
              <a:cs typeface=""/>
            </a:endParaRPr>
          </a:p>
        </p:txBody>
      </p:sp>
      <p:sp>
        <p:nvSpPr>
          <p:cNvPr id="275" name="Rounded Rectangle 274"/>
          <p:cNvSpPr/>
          <p:nvPr/>
        </p:nvSpPr>
        <p:spPr bwMode="auto">
          <a:xfrm>
            <a:off x="3572181" y="5537760"/>
            <a:ext cx="1961098" cy="289319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68580" tIns="34291" rIns="68580" bIns="34291"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rgbClr val="000000"/>
                </a:solidFill>
                <a:latin typeface="Arial Narrow" pitchFamily="34" charset="0"/>
                <a:ea typeface=""/>
                <a:cs typeface=""/>
              </a:rPr>
              <a:t>Shared Memory</a:t>
            </a:r>
          </a:p>
        </p:txBody>
      </p:sp>
    </p:spTree>
    <p:extLst>
      <p:ext uri="{BB962C8B-B14F-4D97-AF65-F5344CB8AC3E}">
        <p14:creationId xmlns:p14="http://schemas.microsoft.com/office/powerpoint/2010/main" val="36875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987">
        <p:fade/>
      </p:transition>
    </mc:Choice>
    <mc:Fallback xmlns="">
      <p:transition spd="med" advTm="639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47727"/>
            <a:ext cx="8153400" cy="4390946"/>
          </a:xfrm>
        </p:spPr>
        <p:txBody>
          <a:bodyPr/>
          <a:lstStyle/>
          <a:p>
            <a:pPr>
              <a:buNone/>
            </a:pPr>
            <a:endParaRPr dirty="0" smtClean="0"/>
          </a:p>
          <a:p>
            <a:r>
              <a:rPr dirty="0">
                <a:latin typeface="Arial"/>
                <a:cs typeface="Arial"/>
              </a:rPr>
              <a:t>Execution in </a:t>
            </a:r>
            <a:r>
              <a:rPr dirty="0" smtClean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n</a:t>
            </a:r>
            <a:r>
              <a:rPr dirty="0" smtClean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SM</a:t>
            </a:r>
            <a:endParaRPr dirty="0">
              <a:latin typeface="Arial"/>
              <a:cs typeface="Arial"/>
            </a:endParaRPr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 smtClean="0"/>
          </a:p>
          <a:p>
            <a:pPr>
              <a:buNone/>
            </a:pPr>
            <a:endParaRPr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26431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0600" y="26431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62200" y="26431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0600" y="21859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00200" y="21859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71800" y="21859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600200" y="17287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09800" y="1728787"/>
            <a:ext cx="1371600" cy="4572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81400" y="1728787"/>
            <a:ext cx="6096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867400" y="1728787"/>
            <a:ext cx="1828800" cy="457200"/>
          </a:xfrm>
          <a:prstGeom prst="roundRect">
            <a:avLst/>
          </a:prstGeom>
          <a:solidFill>
            <a:srgbClr val="51D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Computation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1200" y="2414587"/>
            <a:ext cx="2514600" cy="6858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Waiting for Data from GPU 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68400" y="3370871"/>
            <a:ext cx="6705600" cy="1607528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latin typeface="Arial"/>
                <a:cs typeface="Arial"/>
              </a:rPr>
              <a:t>GPU attempts to hide long memory latency with computation from </a:t>
            </a:r>
          </a:p>
          <a:p>
            <a:pPr algn="ctr"/>
            <a:r>
              <a:rPr lang="en-US" sz="3100" dirty="0" smtClean="0">
                <a:solidFill>
                  <a:srgbClr val="000000"/>
                </a:solidFill>
                <a:latin typeface="Arial"/>
                <a:cs typeface="Arial"/>
              </a:rPr>
              <a:t>other warps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6700" y="139700"/>
            <a:ext cx="8153400" cy="422275"/>
          </a:xfrm>
        </p:spPr>
        <p:txBody>
          <a:bodyPr/>
          <a:lstStyle/>
          <a:p>
            <a:r>
              <a:rPr lang="en-US" dirty="0" smtClean="0"/>
              <a:t>Tolerating Long Latencies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55626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How SMs are able </a:t>
            </a:r>
            <a:r>
              <a:rPr lang="en-US" sz="2400" smtClean="0">
                <a:solidFill>
                  <a:schemeClr val="tx1"/>
                </a:solidFill>
              </a:rPr>
              <a:t>to context switch between warps so quickly? 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9" y="190500"/>
            <a:ext cx="8229600" cy="426142"/>
          </a:xfrm>
        </p:spPr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2011363"/>
          </a:xfrm>
        </p:spPr>
        <p:txBody>
          <a:bodyPr>
            <a:no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pawns more threads than GPU can run (some may wait)</a:t>
            </a:r>
          </a:p>
          <a:p>
            <a:r>
              <a:rPr lang="en-US" sz="2800" dirty="0" smtClean="0"/>
              <a:t>Organize threads into “blocks” (up to 1024 threads per block)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Motivation: Write parallel software </a:t>
            </a:r>
            <a:r>
              <a:rPr lang="en-US" sz="2800" u="sng" dirty="0" smtClean="0">
                <a:solidFill>
                  <a:srgbClr val="0000FF"/>
                </a:solidFill>
              </a:rPr>
              <a:t>once</a:t>
            </a:r>
            <a:r>
              <a:rPr lang="en-US" sz="2800" dirty="0" smtClean="0">
                <a:solidFill>
                  <a:srgbClr val="0000FF"/>
                </a:solidFill>
              </a:rPr>
              <a:t> and run on future hardware</a:t>
            </a:r>
          </a:p>
          <a:p>
            <a:r>
              <a:rPr lang="en-US" sz="2800" dirty="0" smtClean="0"/>
              <a:t>Warps associated with blocks can help in tolerating long latencies. </a:t>
            </a:r>
          </a:p>
          <a:p>
            <a:r>
              <a:rPr lang="en-US" sz="2800" dirty="0" smtClean="0"/>
              <a:t>GPUs support large register files (for fast context switching) and high bandwidth memories (for providing data to large number of concurrent threads)</a:t>
            </a:r>
            <a:endParaRPr lang="en-US" sz="2800" dirty="0"/>
          </a:p>
          <a:p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53400" cy="533288"/>
          </a:xfrm>
        </p:spPr>
        <p:txBody>
          <a:bodyPr/>
          <a:lstStyle/>
          <a:p>
            <a:r>
              <a:rPr lang="en-US" sz="3600" dirty="0" smtClean="0"/>
              <a:t>Reading Material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688"/>
            <a:ext cx="8763000" cy="6605398"/>
          </a:xfrm>
        </p:spPr>
        <p:txBody>
          <a:bodyPr/>
          <a:lstStyle/>
          <a:p>
            <a:r>
              <a:rPr lang="pt-BR" sz="3200" dirty="0" smtClean="0"/>
              <a:t> </a:t>
            </a:r>
            <a:r>
              <a:rPr lang="pt-BR" sz="3000" dirty="0" smtClean="0"/>
              <a:t>D</a:t>
            </a:r>
            <a:r>
              <a:rPr lang="pt-BR" sz="3000" dirty="0"/>
              <a:t>. Kirk </a:t>
            </a:r>
            <a:r>
              <a:rPr lang="pt-BR" sz="3000" dirty="0" err="1"/>
              <a:t>and</a:t>
            </a:r>
            <a:r>
              <a:rPr lang="pt-BR" sz="3000" dirty="0"/>
              <a:t> W. </a:t>
            </a:r>
            <a:r>
              <a:rPr lang="pt-BR" sz="3000" dirty="0" err="1"/>
              <a:t>Hwu</a:t>
            </a:r>
            <a:r>
              <a:rPr lang="pt-BR" sz="3000" dirty="0"/>
              <a:t>, “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Massively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pt-BR" sz="3000" dirty="0">
                <a:solidFill>
                  <a:schemeClr val="accent6">
                    <a:lumMod val="75000"/>
                  </a:schemeClr>
                </a:solidFill>
              </a:rPr>
              <a:t> Processors – A Hands-on Approach</a:t>
            </a:r>
            <a:r>
              <a:rPr lang="pt-BR" sz="3000" dirty="0"/>
              <a:t>, </a:t>
            </a:r>
            <a:r>
              <a:rPr lang="pt-BR" sz="3000" dirty="0" smtClean="0"/>
              <a:t>3rd </a:t>
            </a:r>
            <a:r>
              <a:rPr lang="pt-BR" sz="3000" dirty="0" err="1" smtClean="0"/>
              <a:t>Edition</a:t>
            </a:r>
            <a:r>
              <a:rPr lang="pt-BR" sz="3000" dirty="0" smtClean="0"/>
              <a:t>” </a:t>
            </a:r>
          </a:p>
          <a:p>
            <a:r>
              <a:rPr lang="pt-BR" sz="3000" i="1" dirty="0" smtClean="0"/>
              <a:t> Patterson </a:t>
            </a:r>
            <a:r>
              <a:rPr lang="pt-BR" sz="3000" i="1" dirty="0" err="1" smtClean="0"/>
              <a:t>and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Hennesy</a:t>
            </a:r>
            <a:r>
              <a:rPr lang="pt-BR" sz="3000" i="1" dirty="0" smtClean="0"/>
              <a:t>, 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Computer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Organization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Design</a:t>
            </a:r>
            <a:r>
              <a:rPr lang="pt-BR" sz="3000" i="1" dirty="0" smtClean="0"/>
              <a:t>, 5th </a:t>
            </a:r>
            <a:r>
              <a:rPr lang="pt-BR" sz="3000" i="1" dirty="0" err="1" smtClean="0"/>
              <a:t>Edition</a:t>
            </a:r>
            <a:r>
              <a:rPr lang="pt-BR" sz="3000" i="1" dirty="0" smtClean="0"/>
              <a:t>, </a:t>
            </a:r>
            <a:r>
              <a:rPr lang="pt-BR" sz="3000" i="1" dirty="0" err="1" smtClean="0"/>
              <a:t>Appendix</a:t>
            </a:r>
            <a:r>
              <a:rPr lang="pt-BR" sz="3000" i="1" dirty="0" smtClean="0"/>
              <a:t> C-2</a:t>
            </a:r>
            <a:r>
              <a:rPr lang="pt-BR" sz="3000" i="1" dirty="0"/>
              <a:t> </a:t>
            </a:r>
            <a:r>
              <a:rPr lang="pt-BR" sz="3000" i="1" dirty="0" err="1" smtClean="0"/>
              <a:t>on</a:t>
            </a:r>
            <a:r>
              <a:rPr lang="pt-BR" sz="3000" i="1" dirty="0" smtClean="0"/>
              <a:t> </a:t>
            </a:r>
            <a:r>
              <a:rPr lang="pt-BR" sz="3000" i="1" dirty="0" err="1" smtClean="0"/>
              <a:t>GPUs</a:t>
            </a:r>
            <a:endParaRPr lang="pt-BR" sz="3000" i="1" dirty="0" smtClean="0"/>
          </a:p>
          <a:p>
            <a:pPr algn="just"/>
            <a:r>
              <a:rPr lang="pt-BR" sz="3000" i="1" dirty="0" smtClean="0"/>
              <a:t> </a:t>
            </a:r>
            <a:r>
              <a:rPr lang="en-US" sz="2600" dirty="0"/>
              <a:t>More background material: Jog et al., OWL: Cooperative Thread Array Aware Scheduling Techniques for Improving GPGPU performance, </a:t>
            </a:r>
            <a:r>
              <a:rPr lang="en-US" sz="2600" dirty="0" smtClean="0"/>
              <a:t>ASPLOS’13</a:t>
            </a:r>
            <a:endParaRPr lang="pt-BR" sz="2600" i="1" dirty="0" smtClean="0"/>
          </a:p>
          <a:p>
            <a:r>
              <a:rPr lang="pt-BR" sz="3000" i="1" dirty="0" smtClean="0">
                <a:solidFill>
                  <a:schemeClr val="accent6">
                    <a:lumMod val="75000"/>
                  </a:schemeClr>
                </a:solidFill>
              </a:rPr>
              <a:t> Nvidia 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CUDA C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Programming</a:t>
            </a:r>
            <a:r>
              <a:rPr lang="pt-BR" sz="3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6">
                    <a:lumMod val="75000"/>
                  </a:schemeClr>
                </a:solidFill>
              </a:rPr>
              <a:t>Guide</a:t>
            </a:r>
            <a:endParaRPr lang="pt-BR" sz="3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6450" lvl="1" indent="-457200"/>
            <a:r>
              <a:rPr lang="pt-BR" sz="3000" i="1" dirty="0" err="1"/>
              <a:t>https</a:t>
            </a:r>
            <a:r>
              <a:rPr lang="pt-BR" sz="3000" i="1" dirty="0"/>
              <a:t>://</a:t>
            </a:r>
            <a:r>
              <a:rPr lang="pt-BR" sz="3000" i="1" dirty="0" err="1"/>
              <a:t>docs.nvidia.com</a:t>
            </a:r>
            <a:r>
              <a:rPr lang="pt-BR" sz="3000" i="1" dirty="0"/>
              <a:t>/</a:t>
            </a:r>
            <a:r>
              <a:rPr lang="pt-BR" sz="3000" i="1" dirty="0" err="1"/>
              <a:t>cuda</a:t>
            </a:r>
            <a:r>
              <a:rPr lang="pt-BR" sz="3000" i="1" dirty="0"/>
              <a:t>/</a:t>
            </a:r>
            <a:r>
              <a:rPr lang="pt-BR" sz="3000" i="1" dirty="0" err="1"/>
              <a:t>cuda-c-programming-guide</a:t>
            </a:r>
            <a:r>
              <a:rPr lang="pt-BR" sz="3000" i="1" dirty="0"/>
              <a:t>/</a:t>
            </a:r>
          </a:p>
          <a:p>
            <a:endParaRPr lang="pt-BR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20142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52400" y="234608"/>
            <a:ext cx="8534400" cy="871181"/>
          </a:xfrm>
        </p:spPr>
        <p:txBody>
          <a:bodyPr/>
          <a:lstStyle/>
          <a:p>
            <a:r>
              <a:rPr lang="en-US" altLang="en-US" dirty="0"/>
              <a:t>Intel </a:t>
            </a:r>
            <a:r>
              <a:rPr lang="en-US" altLang="en-US" dirty="0" smtClean="0"/>
              <a:t>Core i7-6700K Processor, 2016 (SKYLAKE)</a:t>
            </a:r>
            <a:endParaRPr lang="en-US" altLang="en-US" dirty="0"/>
          </a:p>
        </p:txBody>
      </p:sp>
      <p:sp>
        <p:nvSpPr>
          <p:cNvPr id="14340" name="TextBox 7"/>
          <p:cNvSpPr txBox="1">
            <a:spLocks noChangeArrowheads="1"/>
          </p:cNvSpPr>
          <p:nvPr/>
        </p:nvSpPr>
        <p:spPr bwMode="auto">
          <a:xfrm>
            <a:off x="431800" y="5486400"/>
            <a:ext cx="8229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1.7 </a:t>
            </a:r>
            <a:r>
              <a:rPr lang="en-US" altLang="en-US" sz="2400" dirty="0">
                <a:solidFill>
                  <a:srgbClr val="0070C0"/>
                </a:solidFill>
              </a:rPr>
              <a:t>billion transistors, </a:t>
            </a:r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122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“</a:t>
            </a:r>
            <a:r>
              <a:rPr lang="en-US" altLang="en-US" sz="2400" dirty="0" err="1" smtClean="0">
                <a:solidFill>
                  <a:srgbClr val="0070C0"/>
                </a:solidFill>
              </a:rPr>
              <a:t>Skylake</a:t>
            </a:r>
            <a:r>
              <a:rPr lang="en-US" altLang="en-US" sz="2400" dirty="0" smtClean="0">
                <a:solidFill>
                  <a:srgbClr val="0070C0"/>
                </a:solidFill>
              </a:rPr>
              <a:t>”</a:t>
            </a:r>
            <a:endParaRPr lang="en-US" altLang="en-US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14400"/>
            <a:ext cx="61190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Quad Core GT2, 2017 (</a:t>
            </a:r>
            <a:r>
              <a:rPr lang="en-US" dirty="0" err="1" smtClean="0"/>
              <a:t>Kaby</a:t>
            </a:r>
            <a:r>
              <a:rPr lang="en-US" dirty="0" smtClean="0"/>
              <a:t> Lake)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7620000" cy="5064369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73050" y="6031080"/>
            <a:ext cx="7804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 smtClean="0">
                <a:solidFill>
                  <a:srgbClr val="0070C0"/>
                </a:solidFill>
              </a:rPr>
              <a:t>14 </a:t>
            </a:r>
            <a:r>
              <a:rPr lang="en-US" altLang="en-US" sz="2400" dirty="0">
                <a:solidFill>
                  <a:srgbClr val="0070C0"/>
                </a:solidFill>
              </a:rPr>
              <a:t>nm process, die size </a:t>
            </a:r>
            <a:r>
              <a:rPr lang="en-US" altLang="en-US" sz="2400" dirty="0" smtClean="0">
                <a:solidFill>
                  <a:srgbClr val="0070C0"/>
                </a:solidFill>
              </a:rPr>
              <a:t>126 </a:t>
            </a:r>
            <a:r>
              <a:rPr lang="en-US" altLang="en-US" sz="2400" dirty="0">
                <a:solidFill>
                  <a:srgbClr val="0070C0"/>
                </a:solidFill>
              </a:rPr>
              <a:t>mm</a:t>
            </a:r>
            <a:r>
              <a:rPr lang="en-US" altLang="en-US" sz="2400" baseline="30000" dirty="0">
                <a:solidFill>
                  <a:srgbClr val="0070C0"/>
                </a:solidFill>
              </a:rPr>
              <a:t>2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  <a:p>
            <a:pPr algn="ctr"/>
            <a:endParaRPr lang="en-US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57" y="262582"/>
            <a:ext cx="8153400" cy="422275"/>
          </a:xfrm>
        </p:spPr>
        <p:txBody>
          <a:bodyPr/>
          <a:lstStyle/>
          <a:p>
            <a:r>
              <a:rPr lang="en-US" dirty="0" smtClean="0"/>
              <a:t>Heterogeneous Architectures (2018)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8" y="2514600"/>
            <a:ext cx="4061259" cy="2699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28600" y="1511068"/>
            <a:ext cx="524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Intel Coffee Lake </a:t>
            </a:r>
            <a:r>
              <a:rPr lang="en-US" sz="2400" b="1" smtClean="0">
                <a:solidFill>
                  <a:srgbClr val="000000"/>
                </a:solidFill>
              </a:rPr>
              <a:t>and </a:t>
            </a:r>
          </a:p>
          <a:p>
            <a:pPr algn="ctr"/>
            <a:r>
              <a:rPr lang="en-US" sz="2400" b="1" dirty="0" err="1" smtClean="0">
                <a:solidFill>
                  <a:srgbClr val="000000"/>
                </a:solidFill>
              </a:rPr>
              <a:t>Kaby</a:t>
            </a:r>
            <a:r>
              <a:rPr lang="en-US" sz="2400" b="1" dirty="0" smtClean="0">
                <a:solidFill>
                  <a:srgbClr val="000000"/>
                </a:solidFill>
              </a:rPr>
              <a:t> Lake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537" y="2514600"/>
            <a:ext cx="4448015" cy="2699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9926" y="1707866"/>
            <a:ext cx="31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000000"/>
                </a:solidFill>
              </a:rPr>
              <a:t>AMD Raven Ridge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6798" y="1743392"/>
            <a:ext cx="9260967" cy="4112542"/>
            <a:chOff x="197619" y="1516709"/>
            <a:chExt cx="9260967" cy="411254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7619" y="1555751"/>
              <a:ext cx="1115179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7187" y="1577694"/>
              <a:ext cx="1246958" cy="12418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4245" y="1579461"/>
              <a:ext cx="1238250" cy="1154714"/>
            </a:xfrm>
            <a:prstGeom prst="rect">
              <a:avLst/>
            </a:prstGeom>
          </p:spPr>
        </p:pic>
        <p:pic>
          <p:nvPicPr>
            <p:cNvPr id="21" name="Picture 20" descr="footer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837" y="1583767"/>
              <a:ext cx="1487299" cy="1201858"/>
            </a:xfrm>
            <a:prstGeom prst="rect">
              <a:avLst/>
            </a:prstGeom>
          </p:spPr>
        </p:pic>
        <p:sp>
          <p:nvSpPr>
            <p:cNvPr id="22" name="TextBox 7"/>
            <p:cNvSpPr txBox="1"/>
            <p:nvPr/>
          </p:nvSpPr>
          <p:spPr>
            <a:xfrm>
              <a:off x="4268097" y="2951595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GTX 980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(Maxwell)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2048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(224 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24064" y="2948722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GP 100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(Pascal)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3584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(720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7372739" y="2931039"/>
              <a:ext cx="20858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dirty="0">
                  <a:latin typeface="Arial"/>
                  <a:cs typeface="Arial"/>
                </a:rPr>
                <a:t>GV 100 </a:t>
              </a:r>
            </a:p>
            <a:p>
              <a:pPr algn="ctr"/>
              <a:r>
                <a:rPr lang="en-US" sz="2100" i="1" dirty="0">
                  <a:latin typeface="Arial"/>
                  <a:cs typeface="Arial"/>
                </a:rPr>
                <a:t>(Volta) </a:t>
              </a:r>
            </a:p>
            <a:p>
              <a:pPr algn="ctr"/>
              <a:r>
                <a:rPr lang="en-US" sz="2100" dirty="0">
                  <a:solidFill>
                    <a:srgbClr val="FF6600"/>
                  </a:solidFill>
                  <a:latin typeface="Arial"/>
                  <a:cs typeface="Arial"/>
                </a:rPr>
                <a:t>5120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CUDA </a:t>
              </a:r>
            </a:p>
            <a:p>
              <a:pPr algn="ctr"/>
              <a:r>
                <a:rPr lang="en-US" sz="2100" dirty="0">
                  <a:latin typeface="Arial"/>
                  <a:cs typeface="Arial"/>
                </a:rPr>
                <a:t>Cores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(900</a:t>
              </a:r>
            </a:p>
            <a:p>
              <a:pPr algn="ctr"/>
              <a:r>
                <a:rPr lang="en-US" sz="2100" dirty="0">
                  <a:solidFill>
                    <a:srgbClr val="0000FF"/>
                  </a:solidFill>
                  <a:cs typeface="Arial"/>
                </a:rPr>
                <a:t>GB/sec) </a:t>
              </a:r>
            </a:p>
            <a:p>
              <a:pPr algn="ctr"/>
              <a:endParaRPr lang="en-US" sz="2100" dirty="0">
                <a:latin typeface="Arial"/>
                <a:cs typeface="Arial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7020" y="1577694"/>
              <a:ext cx="1442619" cy="122599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0523" y="1516709"/>
              <a:ext cx="1150281" cy="1363857"/>
            </a:xfrm>
            <a:prstGeom prst="rect">
              <a:avLst/>
            </a:prstGeom>
          </p:spPr>
        </p:pic>
      </p:grpSp>
      <p:sp>
        <p:nvSpPr>
          <p:cNvPr id="27" name="TextBox 7"/>
          <p:cNvSpPr txBox="1"/>
          <p:nvPr/>
        </p:nvSpPr>
        <p:spPr>
          <a:xfrm>
            <a:off x="2601309" y="3183737"/>
            <a:ext cx="2085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680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(Kepler)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1536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(192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-234529" y="3134040"/>
            <a:ext cx="180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275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(Tesla)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240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(127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1063730" y="3155197"/>
            <a:ext cx="2238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>
                <a:latin typeface="Arial"/>
                <a:cs typeface="Arial"/>
              </a:rPr>
              <a:t>GTX 480 </a:t>
            </a:r>
          </a:p>
          <a:p>
            <a:pPr algn="ctr"/>
            <a:r>
              <a:rPr lang="en-US" sz="2100" i="1" dirty="0">
                <a:latin typeface="Arial"/>
                <a:cs typeface="Arial"/>
              </a:rPr>
              <a:t>(Fermi) </a:t>
            </a:r>
          </a:p>
          <a:p>
            <a:pPr algn="ctr"/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448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CUDA </a:t>
            </a:r>
          </a:p>
          <a:p>
            <a:pPr algn="ctr"/>
            <a:r>
              <a:rPr lang="en-US" sz="2100" dirty="0">
                <a:latin typeface="Arial"/>
                <a:cs typeface="Arial"/>
              </a:rPr>
              <a:t>Cores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(139 </a:t>
            </a:r>
          </a:p>
          <a:p>
            <a:pPr algn="ctr"/>
            <a:r>
              <a:rPr lang="en-US" sz="2100" dirty="0">
                <a:solidFill>
                  <a:srgbClr val="0000FF"/>
                </a:solidFill>
                <a:cs typeface="Arial"/>
              </a:rPr>
              <a:t>GB/sec) </a:t>
            </a:r>
          </a:p>
          <a:p>
            <a:pPr algn="ctr"/>
            <a:r>
              <a:rPr lang="en-US" sz="2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endParaRPr lang="en-US" sz="21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5023" y="152400"/>
            <a:ext cx="7629525" cy="742950"/>
          </a:xfrm>
        </p:spPr>
        <p:txBody>
          <a:bodyPr>
            <a:normAutofit/>
          </a:bodyPr>
          <a:lstStyle/>
          <a:p>
            <a:r>
              <a:rPr lang="en-US" dirty="0" smtClean="0"/>
              <a:t>Discrete GPU Cards --- Scaling Trends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6798" y="920750"/>
            <a:ext cx="905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2008	      2010	 2012	        2014	       2016	     2018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3782" y="182503"/>
            <a:ext cx="7772400" cy="426142"/>
          </a:xfrm>
        </p:spPr>
        <p:txBody>
          <a:bodyPr/>
          <a:lstStyle/>
          <a:p>
            <a:r>
              <a:rPr lang="en-CA" dirty="0" smtClean="0">
                <a:latin typeface="Arial  " charset="0"/>
                <a:ea typeface="ＭＳ Ｐゴシック" charset="0"/>
                <a:cs typeface="Arial  " charset="0"/>
              </a:rPr>
              <a:t>GPUs are </a:t>
            </a:r>
            <a:r>
              <a:rPr lang="en-CA" dirty="0">
                <a:latin typeface="Arial  " charset="0"/>
                <a:ea typeface="ＭＳ Ｐゴシック" charset="0"/>
                <a:cs typeface="Arial  " charset="0"/>
              </a:rPr>
              <a:t>Ubiquitous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38200"/>
            <a:ext cx="34417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850900"/>
            <a:ext cx="2524919" cy="2193379"/>
          </a:xfrm>
          <a:prstGeom prst="rect">
            <a:avLst/>
          </a:prstGeom>
        </p:spPr>
      </p:pic>
      <p:pic>
        <p:nvPicPr>
          <p:cNvPr id="8" name="Picture 2" descr="http://currenteditorials.files.wordpress.com/2012/03/tablets-in-schoo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4" y="3352800"/>
            <a:ext cx="3334565" cy="228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2.sbnation.com/entry_photo_images/2316951/ultrabooks209-verge_gallery_post_large_verge_medium_landscap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89"/>
          <a:stretch/>
        </p:blipFill>
        <p:spPr bwMode="auto">
          <a:xfrm>
            <a:off x="6172200" y="807720"/>
            <a:ext cx="2831971" cy="23926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us.toshiba.com/images/showcase/products/portege-r835-p56x-lapt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978" y="3028950"/>
            <a:ext cx="2017712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ttps://encrypted-tbn0.gstatic.com/images?q=tbn:ANd9GcSmLQYoRScevMX4Nog_ZiPVO_IfkCEzpVTpsbUJ-vcdcM7dfWhvP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21" y="5437733"/>
            <a:ext cx="2139950" cy="129381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style.mtv.com/wp-content/uploads/style/2012/08/psy-gangnam-style-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03" y="3273425"/>
            <a:ext cx="126365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77" y="3614737"/>
            <a:ext cx="21304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03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mjicse43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mjicse43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jicse4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jicse43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jicse43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32519</TotalTime>
  <Pages>47</Pages>
  <Words>2350</Words>
  <Application>Microsoft Macintosh PowerPoint</Application>
  <PresentationFormat>Letter Paper (8.5x11 in)</PresentationFormat>
  <Paragraphs>616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64" baseType="lpstr">
      <vt:lpstr>Arial  </vt:lpstr>
      <vt:lpstr>Arial Narrow</vt:lpstr>
      <vt:lpstr>Calibri</vt:lpstr>
      <vt:lpstr>Calibri Light</vt:lpstr>
      <vt:lpstr>Courier New</vt:lpstr>
      <vt:lpstr>Monotype Sorts</vt:lpstr>
      <vt:lpstr>ＭＳ Ｐゴシック</vt:lpstr>
      <vt:lpstr>Palatino</vt:lpstr>
      <vt:lpstr>PMingLiU</vt:lpstr>
      <vt:lpstr>Tahoma</vt:lpstr>
      <vt:lpstr>Times</vt:lpstr>
      <vt:lpstr>Times New Roman</vt:lpstr>
      <vt:lpstr>Trebuchet MS</vt:lpstr>
      <vt:lpstr>Wingdings</vt:lpstr>
      <vt:lpstr>宋体</vt:lpstr>
      <vt:lpstr>新細明體</vt:lpstr>
      <vt:lpstr>Arial</vt:lpstr>
      <vt:lpstr>mjicse431</vt:lpstr>
      <vt:lpstr>1_Custom Design</vt:lpstr>
      <vt:lpstr>Custom Design</vt:lpstr>
      <vt:lpstr>ACACES 2018 Summer School  GPU Architectures: Basic to  Advanced Concepts   </vt:lpstr>
      <vt:lpstr>William &amp; Mary</vt:lpstr>
      <vt:lpstr>PowerPoint Presentation</vt:lpstr>
      <vt:lpstr>Journey of CMPs: Scaling and Heterogeneity Trends</vt:lpstr>
      <vt:lpstr>Intel Core i7-6700K Processor, 2016 (SKYLAKE)</vt:lpstr>
      <vt:lpstr>Intel Quad Core GT2, 2017 (Kaby Lake)</vt:lpstr>
      <vt:lpstr>Heterogeneous Architectures (2018)</vt:lpstr>
      <vt:lpstr>Discrete GPU Cards --- Scaling Trends</vt:lpstr>
      <vt:lpstr>GPUs are Ubiquitous</vt:lpstr>
      <vt:lpstr>And… other places </vt:lpstr>
      <vt:lpstr>Why use a GPU for computing?</vt:lpstr>
      <vt:lpstr>GPU vs. CPU</vt:lpstr>
      <vt:lpstr>How Acceleration Works</vt:lpstr>
      <vt:lpstr>Fastest Super Computer* -- SUMMIT @ Oak Ridge</vt:lpstr>
      <vt:lpstr>Making Good Use of Resources (1)</vt:lpstr>
      <vt:lpstr>Making Good Use of Resources (2)</vt:lpstr>
      <vt:lpstr>Course Outline</vt:lpstr>
      <vt:lpstr>Course Objectives</vt:lpstr>
      <vt:lpstr>Background</vt:lpstr>
      <vt:lpstr>Reading Material (Books &amp; Docs)</vt:lpstr>
      <vt:lpstr>Course Outline</vt:lpstr>
      <vt:lpstr>PowerPoint Presentation</vt:lpstr>
      <vt:lpstr>PowerPoint Presentation</vt:lpstr>
      <vt:lpstr>CUDA Execution Model</vt:lpstr>
      <vt:lpstr>PowerPoint Presentation</vt:lpstr>
      <vt:lpstr>Kernel: Arrays of Parallel Threads</vt:lpstr>
      <vt:lpstr>Kernel, Blocks, Threads</vt:lpstr>
      <vt:lpstr>Vector Addition Example</vt:lpstr>
      <vt:lpstr>Vector Addition – Traditional C Code</vt:lpstr>
      <vt:lpstr>vecAdd CUDA Host Code</vt:lpstr>
      <vt:lpstr>Vector Addition (Host Side)</vt:lpstr>
      <vt:lpstr>Kernel Invocation code (Host Side)</vt:lpstr>
      <vt:lpstr>Kernel Code (Device Side)</vt:lpstr>
      <vt:lpstr>Important CUDA Syntax Extensions</vt:lpstr>
      <vt:lpstr>Example: Original C Code</vt:lpstr>
      <vt:lpstr>CUDA Code</vt:lpstr>
      <vt:lpstr>Code to Hardware Mapping</vt:lpstr>
      <vt:lpstr>Code to Hardware Mapping: Transparent Scalability</vt:lpstr>
      <vt:lpstr>Streaming Multi-Processor (SM) </vt:lpstr>
      <vt:lpstr>GPU Execution Model </vt:lpstr>
      <vt:lpstr>Warp Example</vt:lpstr>
      <vt:lpstr>Tolerating Long Latencies</vt:lpstr>
      <vt:lpstr>Summary</vt:lpstr>
      <vt:lpstr>Reading Material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431. Computer Architecture</dc:title>
  <dc:subject>Lecture 01</dc:subject>
  <dc:creator>Janie Irwin</dc:creator>
  <cp:lastModifiedBy>Jog, Adwait</cp:lastModifiedBy>
  <cp:revision>1391</cp:revision>
  <cp:lastPrinted>1997-08-27T08:28:34Z</cp:lastPrinted>
  <dcterms:created xsi:type="dcterms:W3CDTF">1997-08-19T16:58:46Z</dcterms:created>
  <dcterms:modified xsi:type="dcterms:W3CDTF">2018-06-30T21:50:24Z</dcterms:modified>
</cp:coreProperties>
</file>